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b51174b22_2_43:notes"/>
          <p:cNvSpPr txBox="1"/>
          <p:nvPr>
            <p:ph idx="1" type="body"/>
          </p:nvPr>
        </p:nvSpPr>
        <p:spPr>
          <a:xfrm>
            <a:off x="915111" y="4343093"/>
            <a:ext cx="5027779" cy="4115721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Source: https://irp.nih.gov/brand-materials/irp-powerpoint-templates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Event: https://www.colour.org.uk/january-vision-meeting-2022/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g10b51174b22_2_43:notes"/>
          <p:cNvSpPr/>
          <p:nvPr>
            <p:ph idx="2" type="sldImg"/>
          </p:nvPr>
        </p:nvSpPr>
        <p:spPr>
          <a:xfrm>
            <a:off x="408069" y="685185"/>
            <a:ext cx="604186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b51174b22_0_47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0b51174b22_0_47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b678a4e37_2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0b678a4e37_2_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0" name="Google Shape;340;g10b678a4e37_2_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b678a4e37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0b678a4e37_2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8" name="Google Shape;348;g10b678a4e37_2_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b678a4e37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0b678a4e37_2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7" name="Google Shape;357;g10b678a4e37_2_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b678a4e37_2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10b678a4e37_2_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0b678a4e37_2_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bcdb2b8a1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0bcdb2b8a1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0bcdb2b8a1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b51174b22_0_51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0b51174b22_0_51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b51174b22_0_55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0b51174b22_0_55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b51174b22_0_59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0b51174b22_0_59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bb09f79a6_0_142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0bb09f79a6_0_142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b51174b22_0_27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0b51174b22_0_27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0a6a789937_0_61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bcdb2b8a1_0_3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0bcdb2b8a1_0_3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b813b5f1b_0_92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0b813b5f1b_0_92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bb09f79a6_0_194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0bb09f79a6_0_194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bcdb2b8a1_0_30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0bcdb2b8a1_0_30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b51174b2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b51174b2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b813b5f1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b813b5f1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b813b5f1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b813b5f1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0b51174b2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0b51174b2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b51174b2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b51174b2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b51174b22_0_35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chemeClr val="dk1"/>
                </a:solidFill>
              </a:rPr>
              <a:t>Image: Miquel Perello Nieto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0b51174b22_0_35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b813b5f1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b813b5f1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bcdb2b8a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0bcdb2b8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a6a78993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a6a78993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b813b5f1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b813b5f1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b51174b22_0_91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10b51174b22_0_91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b51174b22_0_100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0b51174b22_0_100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0b51174b22_0_96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10b51174b22_0_96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a6a789937_0_18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</a:rPr>
              <a:t>Image: Miquel Perello Nieto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0a6a789937_0_18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b51174b22_0_39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0b51174b22_0_39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b678a4e37_0_155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0b678a4e37_0_155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bb09f79a6_0_94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0bb09f79a6_0_94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bb09f79a6_0_67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0bb09f79a6_0_67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b5381f343_0_33:notes"/>
          <p:cNvSpPr txBox="1"/>
          <p:nvPr>
            <p:ph idx="1" type="body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anchorCtr="0" anchor="t" bIns="87950" lIns="87950" spcFirstLastPara="1" rIns="87950" wrap="square" tIns="87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https://www1.icsi.berkeley.edu/wcs/data.html</a:t>
            </a:r>
            <a:endParaRPr/>
          </a:p>
        </p:txBody>
      </p:sp>
      <p:sp>
        <p:nvSpPr>
          <p:cNvPr id="312" name="Google Shape;312;g10b5381f343_0_33:notes"/>
          <p:cNvSpPr/>
          <p:nvPr>
            <p:ph idx="2" type="sldImg"/>
          </p:nvPr>
        </p:nvSpPr>
        <p:spPr>
          <a:xfrm>
            <a:off x="408069" y="685185"/>
            <a:ext cx="604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 type="title">
  <p:cSld name="TITLE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3011895"/>
            <a:ext cx="9144000" cy="21316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323829" y="335281"/>
            <a:ext cx="8507556" cy="2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137FC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671" y="436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" y="3011896"/>
            <a:ext cx="9143999" cy="21316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625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>
                <a:solidFill>
                  <a:srgbClr val="6C3A77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 flipH="1" rot="10800000">
            <a:off x="323829" y="2778578"/>
            <a:ext cx="8507556" cy="34289"/>
          </a:xfrm>
          <a:prstGeom prst="rect">
            <a:avLst/>
          </a:prstGeom>
          <a:solidFill>
            <a:srgbClr val="7B2A8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198783" y="1104565"/>
            <a:ext cx="8746434" cy="336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2pPr>
            <a:lvl3pPr indent="-311150" lvl="2" marL="1371600" algn="l">
              <a:spcBef>
                <a:spcPts val="260"/>
              </a:spcBef>
              <a:spcAft>
                <a:spcPts val="0"/>
              </a:spcAft>
              <a:buSzPts val="1300"/>
              <a:buFont typeface="Arial"/>
              <a:buChar char="•"/>
              <a:defRPr sz="13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 sz="105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pic">
  <p:cSld name="Title and Content 1pic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>
            <p:ph idx="2" type="pic"/>
          </p:nvPr>
        </p:nvSpPr>
        <p:spPr>
          <a:xfrm>
            <a:off x="5704957" y="1108710"/>
            <a:ext cx="3216568" cy="33626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198789" y="1104565"/>
            <a:ext cx="5278690" cy="336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2pPr>
            <a:lvl3pPr indent="-311150" lvl="2" marL="1371600" algn="l">
              <a:spcBef>
                <a:spcPts val="260"/>
              </a:spcBef>
              <a:spcAft>
                <a:spcPts val="0"/>
              </a:spcAft>
              <a:buSzPts val="1300"/>
              <a:buFont typeface="Arial"/>
              <a:buChar char="•"/>
              <a:defRPr sz="13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hort Pic">
  <p:cSld name="Title Short Pic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>
            <p:ph idx="2" type="pic"/>
          </p:nvPr>
        </p:nvSpPr>
        <p:spPr>
          <a:xfrm>
            <a:off x="2094279" y="1154430"/>
            <a:ext cx="4955442" cy="278743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198783" y="4126417"/>
            <a:ext cx="8746434" cy="37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30"/>
              </a:spcBef>
              <a:spcAft>
                <a:spcPts val="0"/>
              </a:spcAft>
              <a:buSzPts val="1650"/>
              <a:buFont typeface="Arial"/>
              <a:buNone/>
              <a:defRPr i="1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ong Pic">
  <p:cSld name="Title Long Pic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198783" y="3577590"/>
            <a:ext cx="8746434" cy="814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30"/>
              </a:spcBef>
              <a:spcAft>
                <a:spcPts val="0"/>
              </a:spcAft>
              <a:buSzPts val="1650"/>
              <a:buFont typeface="Arial"/>
              <a:buNone/>
              <a:defRPr i="1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743527" y="1154430"/>
            <a:ext cx="7656946" cy="22225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457200" y="1154430"/>
            <a:ext cx="4038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1150" lvl="2" marL="1371600" algn="l">
              <a:spcBef>
                <a:spcPts val="260"/>
              </a:spcBef>
              <a:spcAft>
                <a:spcPts val="0"/>
              </a:spcAft>
              <a:buSzPts val="1300"/>
              <a:buFont typeface="Arial"/>
              <a:buChar char="•"/>
              <a:defRPr sz="13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 sz="10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9pPr>
          </a:lstStyle>
          <a:p/>
        </p:txBody>
      </p:sp>
      <p:sp>
        <p:nvSpPr>
          <p:cNvPr id="84" name="Google Shape;84;p20"/>
          <p:cNvSpPr txBox="1"/>
          <p:nvPr>
            <p:ph idx="2" type="body"/>
          </p:nvPr>
        </p:nvSpPr>
        <p:spPr>
          <a:xfrm>
            <a:off x="4648200" y="1154430"/>
            <a:ext cx="4038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1150" lvl="2" marL="1371600" algn="l">
              <a:spcBef>
                <a:spcPts val="260"/>
              </a:spcBef>
              <a:spcAft>
                <a:spcPts val="0"/>
              </a:spcAft>
              <a:buSzPts val="1300"/>
              <a:buFont typeface="Arial"/>
              <a:buChar char="•"/>
              <a:defRPr sz="13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4pPr>
            <a:lvl5pPr indent="-295275" lvl="4" marL="22860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Char char="»"/>
              <a:defRPr sz="10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Section Title">
  <p:cSld name="New Section 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ctrTitle"/>
          </p:nvPr>
        </p:nvSpPr>
        <p:spPr>
          <a:xfrm>
            <a:off x="685800" y="1657350"/>
            <a:ext cx="7772400" cy="1885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1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/>
        </p:nvSpPr>
        <p:spPr>
          <a:xfrm>
            <a:off x="151108" y="732293"/>
            <a:ext cx="885340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0" y="0"/>
            <a:ext cx="9144000" cy="4629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23"/>
          <p:cNvSpPr/>
          <p:nvPr>
            <p:ph idx="2" type="pic"/>
          </p:nvPr>
        </p:nvSpPr>
        <p:spPr>
          <a:xfrm>
            <a:off x="364142" y="315592"/>
            <a:ext cx="8464268" cy="3516518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lt1"/>
            </a:outerShdw>
          </a:effectLst>
        </p:spPr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64148" y="4025506"/>
            <a:ext cx="8464269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b="1" i="1"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Text" showMasterSp="0">
  <p:cSld name="Closing Slide with 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2">
            <a:alphaModFix/>
          </a:blip>
          <a:srcRect b="0" l="-1467" r="-31867" t="0"/>
          <a:stretch/>
        </p:blipFill>
        <p:spPr>
          <a:xfrm>
            <a:off x="6" y="1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57268" y="422032"/>
            <a:ext cx="5767902" cy="4384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rgbClr val="005395"/>
              </a:buClr>
              <a:buSzPts val="2100"/>
              <a:buFont typeface="Arial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5395"/>
              </a:buClr>
              <a:buSzPts val="1800"/>
              <a:buFont typeface="Arial"/>
              <a:buChar char="•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rgbClr val="005395"/>
              </a:buClr>
              <a:buSzPts val="1500"/>
              <a:buFont typeface="Arial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rgbClr val="005395"/>
              </a:buClr>
              <a:buSzPts val="1350"/>
              <a:buFont typeface="Arial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rgbClr val="005395"/>
              </a:buClr>
              <a:buSzPts val="1350"/>
              <a:buFont typeface="Arial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9pPr>
          </a:lstStyle>
          <a:p/>
        </p:txBody>
      </p:sp>
      <p:sp>
        <p:nvSpPr>
          <p:cNvPr id="97" name="Google Shape;97;p24"/>
          <p:cNvSpPr/>
          <p:nvPr/>
        </p:nvSpPr>
        <p:spPr>
          <a:xfrm flipH="1" rot="10800000">
            <a:off x="417613" y="3753937"/>
            <a:ext cx="2423160" cy="34289"/>
          </a:xfrm>
          <a:prstGeom prst="rect">
            <a:avLst/>
          </a:prstGeom>
          <a:solidFill>
            <a:srgbClr val="7B2A8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7" name="Google Shape;11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8" name="Google Shape;138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50" name="Google Shape;150;p3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1" name="Google Shape;151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" name="Google Shape;158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98783" y="164857"/>
            <a:ext cx="8746434" cy="71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137FC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08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98783" y="1104565"/>
            <a:ext cx="8746434" cy="336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375" lvl="0" marL="457200" marR="0" rtl="0" algn="l">
              <a:spcBef>
                <a:spcPts val="330"/>
              </a:spcBef>
              <a:spcAft>
                <a:spcPts val="0"/>
              </a:spcAft>
              <a:buClr>
                <a:srgbClr val="005395"/>
              </a:buClr>
              <a:buSzPts val="1650"/>
              <a:buFont typeface="Arial"/>
              <a:buChar char="•"/>
              <a:defRPr b="0" i="0" sz="165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00539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spcBef>
                <a:spcPts val="270"/>
              </a:spcBef>
              <a:spcAft>
                <a:spcPts val="0"/>
              </a:spcAft>
              <a:buClr>
                <a:srgbClr val="005395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rgbClr val="005395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rgbClr val="005395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rgbClr val="A2BF49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rgbClr val="A2BF49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rgbClr val="A2BF49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rgbClr val="A2BF49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98783" y="934282"/>
            <a:ext cx="8746434" cy="34289"/>
          </a:xfrm>
          <a:prstGeom prst="rect">
            <a:avLst/>
          </a:prstGeom>
          <a:solidFill>
            <a:srgbClr val="7B2A8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15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Relationship Id="rId5" Type="http://schemas.openxmlformats.org/officeDocument/2006/relationships/image" Target="../media/image6.jpg"/><Relationship Id="rId6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type="ctrTitle"/>
          </p:nvPr>
        </p:nvSpPr>
        <p:spPr>
          <a:xfrm>
            <a:off x="323829" y="335281"/>
            <a:ext cx="8507556" cy="2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Categories in Monkeys</a:t>
            </a:r>
            <a:endParaRPr/>
          </a:p>
        </p:txBody>
      </p:sp>
      <p:sp>
        <p:nvSpPr>
          <p:cNvPr id="178" name="Google Shape;178;p37"/>
          <p:cNvSpPr txBox="1"/>
          <p:nvPr>
            <p:ph idx="1" type="subTitle"/>
          </p:nvPr>
        </p:nvSpPr>
        <p:spPr>
          <a:xfrm>
            <a:off x="6" y="3011896"/>
            <a:ext cx="9143999" cy="21316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6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GB"/>
              <a:t>Daniel Garside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GB"/>
              <a:t>Colour Group (GB) - January Vision Meeting 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GB"/>
              <a:t>5th Jan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ctrTitle"/>
          </p:nvPr>
        </p:nvSpPr>
        <p:spPr>
          <a:xfrm>
            <a:off x="0" y="0"/>
            <a:ext cx="77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Theories of Color Categorization</a:t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 rotWithShape="1">
          <a:blip r:embed="rId3">
            <a:alphaModFix/>
          </a:blip>
          <a:srcRect b="0" l="23996" r="6205" t="0"/>
          <a:stretch/>
        </p:blipFill>
        <p:spPr>
          <a:xfrm>
            <a:off x="1434608" y="1680372"/>
            <a:ext cx="2390454" cy="175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766" y="1446510"/>
            <a:ext cx="1735355" cy="1311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46"/>
          <p:cNvCxnSpPr/>
          <p:nvPr/>
        </p:nvCxnSpPr>
        <p:spPr>
          <a:xfrm flipH="1">
            <a:off x="4031564" y="1449233"/>
            <a:ext cx="554100" cy="266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6"/>
          <p:cNvSpPr txBox="1"/>
          <p:nvPr/>
        </p:nvSpPr>
        <p:spPr>
          <a:xfrm>
            <a:off x="0" y="2144475"/>
            <a:ext cx="143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Verbal communication of color</a:t>
            </a:r>
            <a:endParaRPr/>
          </a:p>
        </p:txBody>
      </p:sp>
      <p:sp>
        <p:nvSpPr>
          <p:cNvPr id="328" name="Google Shape;328;p46"/>
          <p:cNvSpPr txBox="1"/>
          <p:nvPr/>
        </p:nvSpPr>
        <p:spPr>
          <a:xfrm>
            <a:off x="7102303" y="1731400"/>
            <a:ext cx="17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Cone spectral absorption functions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7595175" y="3441875"/>
            <a:ext cx="137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statistics of natural scenes</a:t>
            </a:r>
            <a:endParaRPr/>
          </a:p>
        </p:txBody>
      </p:sp>
      <p:sp>
        <p:nvSpPr>
          <p:cNvPr id="330" name="Google Shape;330;p46"/>
          <p:cNvSpPr txBox="1"/>
          <p:nvPr/>
        </p:nvSpPr>
        <p:spPr>
          <a:xfrm>
            <a:off x="1497955" y="3439884"/>
            <a:ext cx="232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CECECE"/>
                </a:solidFill>
              </a:rPr>
              <a:t>Valero Doval for colornaming.net</a:t>
            </a:r>
            <a:endParaRPr i="1" sz="1000">
              <a:solidFill>
                <a:srgbClr val="CECECE"/>
              </a:solidFill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1348386" y="905725"/>
            <a:ext cx="22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Learned factors</a:t>
            </a:r>
            <a:endParaRPr b="1"/>
          </a:p>
        </p:txBody>
      </p:sp>
      <p:sp>
        <p:nvSpPr>
          <p:cNvPr id="332" name="Google Shape;332;p46"/>
          <p:cNvSpPr txBox="1"/>
          <p:nvPr/>
        </p:nvSpPr>
        <p:spPr>
          <a:xfrm>
            <a:off x="5549207" y="905725"/>
            <a:ext cx="22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Innate</a:t>
            </a:r>
            <a:r>
              <a:rPr b="1" lang="en-GB"/>
              <a:t> factors</a:t>
            </a:r>
            <a:endParaRPr b="1"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32" y="3867535"/>
            <a:ext cx="1300218" cy="73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6131" y="3058050"/>
            <a:ext cx="1300217" cy="73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8750" y="3867535"/>
            <a:ext cx="1300217" cy="73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8752" y="3058050"/>
            <a:ext cx="1300218" cy="73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i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  <p:pic>
        <p:nvPicPr>
          <p:cNvPr id="343" name="Google Shape;3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  <p:sp>
        <p:nvSpPr>
          <p:cNvPr id="352" name="Google Shape;352;p48"/>
          <p:cNvSpPr txBox="1"/>
          <p:nvPr/>
        </p:nvSpPr>
        <p:spPr>
          <a:xfrm>
            <a:off x="6343650" y="164752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guesses do you  need to figure out the color?</a:t>
            </a:r>
            <a:endParaRPr sz="1100"/>
          </a:p>
        </p:txBody>
      </p:sp>
      <p:sp>
        <p:nvSpPr>
          <p:cNvPr id="353" name="Google Shape;353;p48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i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900" y="3020700"/>
            <a:ext cx="2776203" cy="55402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  <p:sp>
        <p:nvSpPr>
          <p:cNvPr id="362" name="Google Shape;362;p49"/>
          <p:cNvSpPr txBox="1"/>
          <p:nvPr/>
        </p:nvSpPr>
        <p:spPr>
          <a:xfrm>
            <a:off x="6343650" y="164752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guesses do you  need to figure out the color?</a:t>
            </a:r>
            <a:endParaRPr sz="1100"/>
          </a:p>
        </p:txBody>
      </p:sp>
      <p:sp>
        <p:nvSpPr>
          <p:cNvPr id="363" name="Google Shape;363;p49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i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/>
        </p:nvSpPr>
        <p:spPr>
          <a:xfrm>
            <a:off x="1828801" y="114300"/>
            <a:ext cx="241302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languages show higher communicative efficiency for warm over cool colors</a:t>
            </a:r>
            <a:endParaRPr sz="1100"/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900" y="3020700"/>
            <a:ext cx="2776203" cy="55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 rotWithShape="1">
          <a:blip r:embed="rId5">
            <a:alphaModFix/>
          </a:blip>
          <a:srcRect b="3399" l="9167" r="50000" t="23592"/>
          <a:stretch/>
        </p:blipFill>
        <p:spPr>
          <a:xfrm>
            <a:off x="1143000" y="893445"/>
            <a:ext cx="3499445" cy="335661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  <p:sp>
        <p:nvSpPr>
          <p:cNvPr id="374" name="Google Shape;374;p50"/>
          <p:cNvSpPr txBox="1"/>
          <p:nvPr/>
        </p:nvSpPr>
        <p:spPr>
          <a:xfrm>
            <a:off x="6343650" y="164752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guesses do you  need to figure out the color?</a:t>
            </a:r>
            <a:endParaRPr sz="1100"/>
          </a:p>
        </p:txBody>
      </p:sp>
      <p:sp>
        <p:nvSpPr>
          <p:cNvPr id="375" name="Google Shape;375;p50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i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00" y="118150"/>
            <a:ext cx="60171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/>
          <p:nvPr/>
        </p:nvSpPr>
        <p:spPr>
          <a:xfrm flipH="1">
            <a:off x="-89862" y="2054678"/>
            <a:ext cx="4634400" cy="4634400"/>
          </a:xfrm>
          <a:prstGeom prst="pie">
            <a:avLst>
              <a:gd fmla="val 15970446" name="adj1"/>
              <a:gd fmla="val 1647934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2"/>
          <p:cNvSpPr/>
          <p:nvPr/>
        </p:nvSpPr>
        <p:spPr>
          <a:xfrm flipH="1">
            <a:off x="6306" y="2054678"/>
            <a:ext cx="4634400" cy="4634400"/>
          </a:xfrm>
          <a:prstGeom prst="pie">
            <a:avLst>
              <a:gd fmla="val 13864433" name="adj1"/>
              <a:gd fmla="val 1489354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2"/>
          <p:cNvSpPr/>
          <p:nvPr/>
        </p:nvSpPr>
        <p:spPr>
          <a:xfrm>
            <a:off x="-172925" y="2054678"/>
            <a:ext cx="4634400" cy="4634400"/>
          </a:xfrm>
          <a:prstGeom prst="pie">
            <a:avLst>
              <a:gd fmla="val 13864433" name="adj1"/>
              <a:gd fmla="val 1489354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2"/>
          <p:cNvSpPr txBox="1"/>
          <p:nvPr>
            <p:ph type="ctrTitle"/>
          </p:nvPr>
        </p:nvSpPr>
        <p:spPr>
          <a:xfrm>
            <a:off x="0" y="0"/>
            <a:ext cx="58350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Signatures of categorical behavior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-89874" y="2253489"/>
            <a:ext cx="4634400" cy="4634400"/>
          </a:xfrm>
          <a:prstGeom prst="pie">
            <a:avLst>
              <a:gd fmla="val 13132102" name="adj1"/>
              <a:gd fmla="val 16200000" name="adj2"/>
            </a:avLst>
          </a:prstGeom>
          <a:solidFill>
            <a:srgbClr val="D8D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2"/>
          <p:cNvSpPr/>
          <p:nvPr/>
        </p:nvSpPr>
        <p:spPr>
          <a:xfrm flipH="1">
            <a:off x="-89862" y="2253489"/>
            <a:ext cx="4634400" cy="4634400"/>
          </a:xfrm>
          <a:prstGeom prst="pie">
            <a:avLst>
              <a:gd fmla="val 13132102" name="adj1"/>
              <a:gd fmla="val 16200000" name="adj2"/>
            </a:avLst>
          </a:prstGeom>
          <a:solidFill>
            <a:srgbClr val="D8D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2"/>
          <p:cNvSpPr txBox="1"/>
          <p:nvPr/>
        </p:nvSpPr>
        <p:spPr>
          <a:xfrm>
            <a:off x="862359" y="2987381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1</a:t>
            </a:r>
            <a:endParaRPr/>
          </a:p>
        </p:txBody>
      </p:sp>
      <p:sp>
        <p:nvSpPr>
          <p:cNvPr id="393" name="Google Shape;393;p52"/>
          <p:cNvSpPr txBox="1"/>
          <p:nvPr/>
        </p:nvSpPr>
        <p:spPr>
          <a:xfrm>
            <a:off x="2514640" y="2987381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2</a:t>
            </a:r>
            <a:endParaRPr/>
          </a:p>
        </p:txBody>
      </p:sp>
      <p:sp>
        <p:nvSpPr>
          <p:cNvPr id="394" name="Google Shape;394;p52"/>
          <p:cNvSpPr/>
          <p:nvPr/>
        </p:nvSpPr>
        <p:spPr>
          <a:xfrm>
            <a:off x="4446163" y="2253499"/>
            <a:ext cx="4634400" cy="4634400"/>
          </a:xfrm>
          <a:prstGeom prst="pie">
            <a:avLst>
              <a:gd fmla="val 13132102" name="adj1"/>
              <a:gd fmla="val 16200000" name="adj2"/>
            </a:avLst>
          </a:prstGeom>
          <a:solidFill>
            <a:srgbClr val="D8D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2"/>
          <p:cNvSpPr/>
          <p:nvPr/>
        </p:nvSpPr>
        <p:spPr>
          <a:xfrm flipH="1">
            <a:off x="4446175" y="2253499"/>
            <a:ext cx="4634400" cy="4634400"/>
          </a:xfrm>
          <a:prstGeom prst="pie">
            <a:avLst>
              <a:gd fmla="val 13132102" name="adj1"/>
              <a:gd fmla="val 16200000" name="adj2"/>
            </a:avLst>
          </a:prstGeom>
          <a:solidFill>
            <a:srgbClr val="D8D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2"/>
          <p:cNvSpPr txBox="1"/>
          <p:nvPr/>
        </p:nvSpPr>
        <p:spPr>
          <a:xfrm>
            <a:off x="5398396" y="298739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1</a:t>
            </a:r>
            <a:endParaRPr/>
          </a:p>
        </p:txBody>
      </p:sp>
      <p:sp>
        <p:nvSpPr>
          <p:cNvPr id="397" name="Google Shape;397;p52"/>
          <p:cNvSpPr txBox="1"/>
          <p:nvPr/>
        </p:nvSpPr>
        <p:spPr>
          <a:xfrm>
            <a:off x="7050676" y="298739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2</a:t>
            </a:r>
            <a:endParaRPr/>
          </a:p>
        </p:txBody>
      </p:sp>
      <p:cxnSp>
        <p:nvCxnSpPr>
          <p:cNvPr id="398" name="Google Shape;398;p52"/>
          <p:cNvCxnSpPr/>
          <p:nvPr/>
        </p:nvCxnSpPr>
        <p:spPr>
          <a:xfrm rot="10800000">
            <a:off x="5443482" y="2146560"/>
            <a:ext cx="228300" cy="4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99" name="Google Shape;399;p52"/>
          <p:cNvSpPr txBox="1"/>
          <p:nvPr/>
        </p:nvSpPr>
        <p:spPr>
          <a:xfrm>
            <a:off x="6767575" y="1156625"/>
            <a:ext cx="219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Bias towards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best </a:t>
            </a:r>
            <a:r>
              <a:rPr lang="en-GB">
                <a:solidFill>
                  <a:schemeClr val="dk1"/>
                </a:solidFill>
              </a:rPr>
              <a:t>exemplar</a:t>
            </a:r>
            <a:r>
              <a:rPr lang="en-GB">
                <a:solidFill>
                  <a:schemeClr val="dk1"/>
                </a:solidFill>
              </a:rPr>
              <a:t> of category (“focal color”)</a:t>
            </a:r>
            <a:endParaRPr/>
          </a:p>
        </p:txBody>
      </p:sp>
      <p:cxnSp>
        <p:nvCxnSpPr>
          <p:cNvPr id="400" name="Google Shape;400;p52"/>
          <p:cNvCxnSpPr/>
          <p:nvPr/>
        </p:nvCxnSpPr>
        <p:spPr>
          <a:xfrm flipH="1" rot="10800000">
            <a:off x="7925530" y="2146560"/>
            <a:ext cx="228300" cy="4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01" name="Google Shape;401;p52"/>
          <p:cNvSpPr txBox="1"/>
          <p:nvPr/>
        </p:nvSpPr>
        <p:spPr>
          <a:xfrm>
            <a:off x="143062" y="1104950"/>
            <a:ext cx="219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Smaller discrimination thresholds across category borders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/>
        </p:nvSpPr>
        <p:spPr>
          <a:xfrm>
            <a:off x="922825" y="4137625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Bae et al. (2015) JEP:G</a:t>
            </a:r>
            <a:endParaRPr i="1"/>
          </a:p>
        </p:txBody>
      </p:sp>
      <p:grpSp>
        <p:nvGrpSpPr>
          <p:cNvPr id="407" name="Google Shape;407;p53"/>
          <p:cNvGrpSpPr/>
          <p:nvPr/>
        </p:nvGrpSpPr>
        <p:grpSpPr>
          <a:xfrm>
            <a:off x="297913" y="425400"/>
            <a:ext cx="4327526" cy="3712226"/>
            <a:chOff x="4736450" y="531800"/>
            <a:chExt cx="4327526" cy="3712226"/>
          </a:xfrm>
        </p:grpSpPr>
        <p:pic>
          <p:nvPicPr>
            <p:cNvPr id="408" name="Google Shape;408;p53"/>
            <p:cNvPicPr preferRelativeResize="0"/>
            <p:nvPr/>
          </p:nvPicPr>
          <p:blipFill rotWithShape="1">
            <a:blip r:embed="rId3">
              <a:alphaModFix/>
            </a:blip>
            <a:srcRect b="20818" l="33903" r="31517" t="30173"/>
            <a:stretch/>
          </p:blipFill>
          <p:spPr>
            <a:xfrm>
              <a:off x="4736450" y="531800"/>
              <a:ext cx="4327526" cy="345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53"/>
            <p:cNvSpPr/>
            <p:nvPr/>
          </p:nvSpPr>
          <p:spPr>
            <a:xfrm>
              <a:off x="4808200" y="17301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5465500" y="25717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3"/>
            <p:cNvSpPr/>
            <p:nvPr/>
          </p:nvSpPr>
          <p:spPr>
            <a:xfrm rot="2386831">
              <a:off x="6319730" y="3297906"/>
              <a:ext cx="790500" cy="7837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4"/>
          <p:cNvPicPr preferRelativeResize="0"/>
          <p:nvPr/>
        </p:nvPicPr>
        <p:blipFill rotWithShape="1">
          <a:blip r:embed="rId3">
            <a:alphaModFix/>
          </a:blip>
          <a:srcRect b="11180" l="32098" r="5526" t="49159"/>
          <a:stretch/>
        </p:blipFill>
        <p:spPr>
          <a:xfrm>
            <a:off x="167175" y="736025"/>
            <a:ext cx="8734402" cy="31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4"/>
          <p:cNvSpPr txBox="1"/>
          <p:nvPr/>
        </p:nvSpPr>
        <p:spPr>
          <a:xfrm>
            <a:off x="6066325" y="4774700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Bae et al. (2015) JEP:G</a:t>
            </a:r>
            <a:endParaRPr i="1"/>
          </a:p>
        </p:txBody>
      </p:sp>
      <p:sp>
        <p:nvSpPr>
          <p:cNvPr id="418" name="Google Shape;418;p54"/>
          <p:cNvSpPr/>
          <p:nvPr/>
        </p:nvSpPr>
        <p:spPr>
          <a:xfrm>
            <a:off x="1338428" y="2185929"/>
            <a:ext cx="14481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6134471" y="876536"/>
            <a:ext cx="20613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4"/>
          <p:cNvSpPr/>
          <p:nvPr/>
        </p:nvSpPr>
        <p:spPr>
          <a:xfrm>
            <a:off x="5731126" y="2092682"/>
            <a:ext cx="20613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4"/>
          <p:cNvSpPr/>
          <p:nvPr/>
        </p:nvSpPr>
        <p:spPr>
          <a:xfrm>
            <a:off x="1287075" y="840550"/>
            <a:ext cx="6798600" cy="208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4"/>
          <p:cNvPicPr preferRelativeResize="0"/>
          <p:nvPr/>
        </p:nvPicPr>
        <p:blipFill rotWithShape="1">
          <a:blip r:embed="rId4">
            <a:alphaModFix/>
          </a:blip>
          <a:srcRect b="4489" l="0" r="0" t="0"/>
          <a:stretch/>
        </p:blipFill>
        <p:spPr>
          <a:xfrm>
            <a:off x="2273025" y="1763325"/>
            <a:ext cx="1509675" cy="11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4"/>
          <p:cNvPicPr preferRelativeResize="0"/>
          <p:nvPr/>
        </p:nvPicPr>
        <p:blipFill rotWithShape="1">
          <a:blip r:embed="rId4">
            <a:alphaModFix/>
          </a:blip>
          <a:srcRect b="4489" l="0" r="0" t="0"/>
          <a:stretch/>
        </p:blipFill>
        <p:spPr>
          <a:xfrm>
            <a:off x="4659850" y="1763325"/>
            <a:ext cx="1509675" cy="11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5"/>
          <p:cNvPicPr preferRelativeResize="0"/>
          <p:nvPr/>
        </p:nvPicPr>
        <p:blipFill rotWithShape="1">
          <a:blip r:embed="rId3">
            <a:alphaModFix/>
          </a:blip>
          <a:srcRect b="11180" l="32098" r="5526" t="49159"/>
          <a:stretch/>
        </p:blipFill>
        <p:spPr>
          <a:xfrm>
            <a:off x="167175" y="736025"/>
            <a:ext cx="8734402" cy="31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5"/>
          <p:cNvSpPr txBox="1"/>
          <p:nvPr/>
        </p:nvSpPr>
        <p:spPr>
          <a:xfrm>
            <a:off x="6066325" y="4774700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Bae et al. (2015) JEP:G</a:t>
            </a:r>
            <a:endParaRPr i="1"/>
          </a:p>
        </p:txBody>
      </p:sp>
      <p:sp>
        <p:nvSpPr>
          <p:cNvPr id="430" name="Google Shape;430;p55"/>
          <p:cNvSpPr/>
          <p:nvPr/>
        </p:nvSpPr>
        <p:spPr>
          <a:xfrm>
            <a:off x="1338428" y="2185929"/>
            <a:ext cx="14481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5"/>
          <p:cNvSpPr/>
          <p:nvPr/>
        </p:nvSpPr>
        <p:spPr>
          <a:xfrm>
            <a:off x="6134471" y="876536"/>
            <a:ext cx="20613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5731126" y="2092682"/>
            <a:ext cx="20613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5"/>
          <p:cNvPicPr preferRelativeResize="0"/>
          <p:nvPr/>
        </p:nvPicPr>
        <p:blipFill rotWithShape="1">
          <a:blip r:embed="rId4">
            <a:alphaModFix amt="17000"/>
          </a:blip>
          <a:srcRect b="4489" l="0" r="0" t="0"/>
          <a:stretch/>
        </p:blipFill>
        <p:spPr>
          <a:xfrm>
            <a:off x="2273025" y="1763325"/>
            <a:ext cx="1509675" cy="11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5"/>
          <p:cNvPicPr preferRelativeResize="0"/>
          <p:nvPr/>
        </p:nvPicPr>
        <p:blipFill rotWithShape="1">
          <a:blip r:embed="rId4">
            <a:alphaModFix amt="18000"/>
          </a:blip>
          <a:srcRect b="4489" l="0" r="0" t="0"/>
          <a:stretch/>
        </p:blipFill>
        <p:spPr>
          <a:xfrm>
            <a:off x="4659850" y="1763325"/>
            <a:ext cx="1509675" cy="11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vs macaque</a:t>
            </a:r>
            <a:endParaRPr/>
          </a:p>
        </p:txBody>
      </p:sp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600" y="714325"/>
            <a:ext cx="2389306" cy="24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025" y="714325"/>
            <a:ext cx="1683375" cy="2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8"/>
          <p:cNvSpPr txBox="1"/>
          <p:nvPr/>
        </p:nvSpPr>
        <p:spPr>
          <a:xfrm>
            <a:off x="4734100" y="4242700"/>
            <a:ext cx="1785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Psychophysics</a:t>
            </a:r>
            <a:endParaRPr/>
          </a:p>
        </p:txBody>
      </p:sp>
      <p:sp>
        <p:nvSpPr>
          <p:cNvPr id="187" name="Google Shape;187;p38"/>
          <p:cNvSpPr txBox="1"/>
          <p:nvPr/>
        </p:nvSpPr>
        <p:spPr>
          <a:xfrm>
            <a:off x="4734100" y="3558625"/>
            <a:ext cx="1785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Electrode recording</a:t>
            </a:r>
            <a:endParaRPr/>
          </a:p>
        </p:txBody>
      </p:sp>
      <p:sp>
        <p:nvSpPr>
          <p:cNvPr id="188" name="Google Shape;188;p38"/>
          <p:cNvSpPr txBox="1"/>
          <p:nvPr/>
        </p:nvSpPr>
        <p:spPr>
          <a:xfrm>
            <a:off x="2624600" y="4242700"/>
            <a:ext cx="1785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Psychophysics</a:t>
            </a:r>
            <a:endParaRPr/>
          </a:p>
        </p:txBody>
      </p:sp>
      <p:sp>
        <p:nvSpPr>
          <p:cNvPr id="189" name="Google Shape;189;p38"/>
          <p:cNvSpPr txBox="1"/>
          <p:nvPr/>
        </p:nvSpPr>
        <p:spPr>
          <a:xfrm>
            <a:off x="2624600" y="3558625"/>
            <a:ext cx="1785300" cy="4002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8D8D8"/>
                </a:solidFill>
              </a:rPr>
              <a:t>Electrode recording</a:t>
            </a:r>
            <a:endParaRPr>
              <a:solidFill>
                <a:srgbClr val="D8D8D8"/>
              </a:solidFill>
            </a:endParaRPr>
          </a:p>
        </p:txBody>
      </p:sp>
      <p:cxnSp>
        <p:nvCxnSpPr>
          <p:cNvPr id="190" name="Google Shape;190;p38"/>
          <p:cNvCxnSpPr>
            <a:stCxn id="189" idx="2"/>
            <a:endCxn id="188" idx="0"/>
          </p:cNvCxnSpPr>
          <p:nvPr/>
        </p:nvCxnSpPr>
        <p:spPr>
          <a:xfrm>
            <a:off x="3517250" y="3958825"/>
            <a:ext cx="0" cy="2838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1" name="Google Shape;191;p38"/>
          <p:cNvCxnSpPr>
            <a:stCxn id="187" idx="2"/>
            <a:endCxn id="186" idx="0"/>
          </p:cNvCxnSpPr>
          <p:nvPr/>
        </p:nvCxnSpPr>
        <p:spPr>
          <a:xfrm>
            <a:off x="5626750" y="3958825"/>
            <a:ext cx="0" cy="2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2" name="Google Shape;192;p38"/>
          <p:cNvCxnSpPr>
            <a:stCxn id="188" idx="3"/>
            <a:endCxn id="186" idx="1"/>
          </p:cNvCxnSpPr>
          <p:nvPr/>
        </p:nvCxnSpPr>
        <p:spPr>
          <a:xfrm>
            <a:off x="4409900" y="4442800"/>
            <a:ext cx="32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3" name="Google Shape;193;p38"/>
          <p:cNvCxnSpPr>
            <a:stCxn id="189" idx="3"/>
            <a:endCxn id="187" idx="1"/>
          </p:cNvCxnSpPr>
          <p:nvPr/>
        </p:nvCxnSpPr>
        <p:spPr>
          <a:xfrm>
            <a:off x="4409900" y="3758725"/>
            <a:ext cx="3243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6"/>
          <p:cNvPicPr preferRelativeResize="0"/>
          <p:nvPr/>
        </p:nvPicPr>
        <p:blipFill rotWithShape="1">
          <a:blip r:embed="rId3">
            <a:alphaModFix/>
          </a:blip>
          <a:srcRect b="16676" l="53499" r="7724" t="47645"/>
          <a:stretch/>
        </p:blipFill>
        <p:spPr>
          <a:xfrm>
            <a:off x="1615212" y="88088"/>
            <a:ext cx="5429650" cy="23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6"/>
          <p:cNvSpPr txBox="1"/>
          <p:nvPr/>
        </p:nvSpPr>
        <p:spPr>
          <a:xfrm>
            <a:off x="4451088" y="2081350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Bae et al. (2015) JEP:G</a:t>
            </a:r>
            <a:endParaRPr i="1" sz="900"/>
          </a:p>
        </p:txBody>
      </p:sp>
      <p:sp>
        <p:nvSpPr>
          <p:cNvPr id="441" name="Google Shape;441;p56"/>
          <p:cNvSpPr/>
          <p:nvPr/>
        </p:nvSpPr>
        <p:spPr>
          <a:xfrm>
            <a:off x="1626863" y="143725"/>
            <a:ext cx="2628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7"/>
          <p:cNvPicPr preferRelativeResize="0"/>
          <p:nvPr/>
        </p:nvPicPr>
        <p:blipFill rotWithShape="1">
          <a:blip r:embed="rId3">
            <a:alphaModFix/>
          </a:blip>
          <a:srcRect b="16676" l="53499" r="7724" t="47645"/>
          <a:stretch/>
        </p:blipFill>
        <p:spPr>
          <a:xfrm>
            <a:off x="1615212" y="88088"/>
            <a:ext cx="5429650" cy="2339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7"/>
          <p:cNvSpPr txBox="1"/>
          <p:nvPr/>
        </p:nvSpPr>
        <p:spPr>
          <a:xfrm>
            <a:off x="4451088" y="2081350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Bae et al. (2015) JEP:G</a:t>
            </a:r>
            <a:endParaRPr i="1" sz="900"/>
          </a:p>
        </p:txBody>
      </p:sp>
      <p:sp>
        <p:nvSpPr>
          <p:cNvPr id="448" name="Google Shape;448;p57"/>
          <p:cNvSpPr/>
          <p:nvPr/>
        </p:nvSpPr>
        <p:spPr>
          <a:xfrm>
            <a:off x="1626863" y="143725"/>
            <a:ext cx="2628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7"/>
          <p:cNvSpPr/>
          <p:nvPr/>
        </p:nvSpPr>
        <p:spPr>
          <a:xfrm>
            <a:off x="2965550" y="691750"/>
            <a:ext cx="411000" cy="41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7"/>
          <p:cNvSpPr/>
          <p:nvPr/>
        </p:nvSpPr>
        <p:spPr>
          <a:xfrm>
            <a:off x="4040100" y="1102750"/>
            <a:ext cx="411000" cy="41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7"/>
          <p:cNvSpPr/>
          <p:nvPr/>
        </p:nvSpPr>
        <p:spPr>
          <a:xfrm>
            <a:off x="5114650" y="844225"/>
            <a:ext cx="411000" cy="41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7"/>
          <p:cNvSpPr/>
          <p:nvPr/>
        </p:nvSpPr>
        <p:spPr>
          <a:xfrm>
            <a:off x="6342325" y="996625"/>
            <a:ext cx="411000" cy="41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7"/>
          <p:cNvSpPr txBox="1"/>
          <p:nvPr/>
        </p:nvSpPr>
        <p:spPr>
          <a:xfrm>
            <a:off x="7451550" y="849625"/>
            <a:ext cx="13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Attractor points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58"/>
          <p:cNvGrpSpPr/>
          <p:nvPr/>
        </p:nvGrpSpPr>
        <p:grpSpPr>
          <a:xfrm>
            <a:off x="4625450" y="425400"/>
            <a:ext cx="4327526" cy="3712226"/>
            <a:chOff x="4736450" y="531800"/>
            <a:chExt cx="4327526" cy="3712226"/>
          </a:xfrm>
        </p:grpSpPr>
        <p:pic>
          <p:nvPicPr>
            <p:cNvPr id="459" name="Google Shape;459;p58"/>
            <p:cNvPicPr preferRelativeResize="0"/>
            <p:nvPr/>
          </p:nvPicPr>
          <p:blipFill rotWithShape="1">
            <a:blip r:embed="rId3">
              <a:alphaModFix/>
            </a:blip>
            <a:srcRect b="20818" l="33903" r="31517" t="30173"/>
            <a:stretch/>
          </p:blipFill>
          <p:spPr>
            <a:xfrm>
              <a:off x="4736450" y="531800"/>
              <a:ext cx="4327526" cy="345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58"/>
            <p:cNvSpPr/>
            <p:nvPr/>
          </p:nvSpPr>
          <p:spPr>
            <a:xfrm>
              <a:off x="4808200" y="17301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5465500" y="25717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8"/>
            <p:cNvSpPr/>
            <p:nvPr/>
          </p:nvSpPr>
          <p:spPr>
            <a:xfrm rot="2386831">
              <a:off x="6319730" y="3297906"/>
              <a:ext cx="790500" cy="7837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3" name="Google Shape;463;p58"/>
          <p:cNvPicPr preferRelativeResize="0"/>
          <p:nvPr/>
        </p:nvPicPr>
        <p:blipFill rotWithShape="1">
          <a:blip r:embed="rId3">
            <a:alphaModFix amt="30000"/>
          </a:blip>
          <a:srcRect b="20818" l="33903" r="31517" t="30173"/>
          <a:stretch/>
        </p:blipFill>
        <p:spPr>
          <a:xfrm>
            <a:off x="297913" y="425400"/>
            <a:ext cx="4327526" cy="3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/>
          <p:nvPr/>
        </p:nvSpPr>
        <p:spPr>
          <a:xfrm>
            <a:off x="369663" y="1623750"/>
            <a:ext cx="657300" cy="3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8"/>
          <p:cNvSpPr/>
          <p:nvPr/>
        </p:nvSpPr>
        <p:spPr>
          <a:xfrm>
            <a:off x="1026963" y="2465350"/>
            <a:ext cx="657300" cy="3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8"/>
          <p:cNvSpPr/>
          <p:nvPr/>
        </p:nvSpPr>
        <p:spPr>
          <a:xfrm rot="2386831">
            <a:off x="1881192" y="3191506"/>
            <a:ext cx="790500" cy="783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8"/>
          <p:cNvSpPr/>
          <p:nvPr/>
        </p:nvSpPr>
        <p:spPr>
          <a:xfrm>
            <a:off x="7309525" y="2159325"/>
            <a:ext cx="1247400" cy="124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8"/>
          <p:cNvSpPr/>
          <p:nvPr/>
        </p:nvSpPr>
        <p:spPr>
          <a:xfrm>
            <a:off x="6223175" y="757775"/>
            <a:ext cx="274800" cy="26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8"/>
          <p:cNvSpPr/>
          <p:nvPr/>
        </p:nvSpPr>
        <p:spPr>
          <a:xfrm>
            <a:off x="6390825" y="744375"/>
            <a:ext cx="140700" cy="1407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8"/>
          <p:cNvSpPr/>
          <p:nvPr/>
        </p:nvSpPr>
        <p:spPr>
          <a:xfrm>
            <a:off x="7446825" y="2645650"/>
            <a:ext cx="140700" cy="140700"/>
          </a:xfrm>
          <a:prstGeom prst="ellipse">
            <a:avLst/>
          </a:prstGeom>
          <a:solidFill>
            <a:srgbClr val="A2BF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8"/>
          <p:cNvSpPr/>
          <p:nvPr/>
        </p:nvSpPr>
        <p:spPr>
          <a:xfrm>
            <a:off x="7587525" y="2431050"/>
            <a:ext cx="140700" cy="1407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8"/>
          <p:cNvSpPr/>
          <p:nvPr/>
        </p:nvSpPr>
        <p:spPr>
          <a:xfrm>
            <a:off x="7498625" y="2905350"/>
            <a:ext cx="140700" cy="1407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8"/>
          <p:cNvSpPr/>
          <p:nvPr/>
        </p:nvSpPr>
        <p:spPr>
          <a:xfrm>
            <a:off x="7684575" y="3084575"/>
            <a:ext cx="140700" cy="1407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58"/>
          <p:cNvPicPr preferRelativeResize="0"/>
          <p:nvPr/>
        </p:nvPicPr>
        <p:blipFill rotWithShape="1">
          <a:blip r:embed="rId3">
            <a:alphaModFix/>
          </a:blip>
          <a:srcRect b="33357" l="59026" r="37728" t="62356"/>
          <a:stretch/>
        </p:blipFill>
        <p:spPr>
          <a:xfrm>
            <a:off x="7730175" y="2692588"/>
            <a:ext cx="406099" cy="30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/>
        </p:nvSpPr>
        <p:spPr>
          <a:xfrm>
            <a:off x="922825" y="4137625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D8D8D8"/>
                </a:solidFill>
              </a:rPr>
              <a:t>Bae et al. (2015) JEP:G</a:t>
            </a:r>
            <a:endParaRPr i="1">
              <a:solidFill>
                <a:srgbClr val="D8D8D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9"/>
          <p:cNvPicPr preferRelativeResize="0"/>
          <p:nvPr/>
        </p:nvPicPr>
        <p:blipFill rotWithShape="1">
          <a:blip r:embed="rId3">
            <a:alphaModFix/>
          </a:blip>
          <a:srcRect b="16676" l="53499" r="7724" t="47645"/>
          <a:stretch/>
        </p:blipFill>
        <p:spPr>
          <a:xfrm>
            <a:off x="1615212" y="88088"/>
            <a:ext cx="5429650" cy="233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9"/>
          <p:cNvPicPr preferRelativeResize="0"/>
          <p:nvPr/>
        </p:nvPicPr>
        <p:blipFill rotWithShape="1">
          <a:blip r:embed="rId4">
            <a:alphaModFix/>
          </a:blip>
          <a:srcRect b="13427" l="1070" r="50708" t="0"/>
          <a:stretch/>
        </p:blipFill>
        <p:spPr>
          <a:xfrm flipH="1" rot="10800000">
            <a:off x="1925438" y="2568024"/>
            <a:ext cx="5119426" cy="17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9"/>
          <p:cNvPicPr preferRelativeResize="0"/>
          <p:nvPr/>
        </p:nvPicPr>
        <p:blipFill rotWithShape="1">
          <a:blip r:embed="rId4">
            <a:alphaModFix/>
          </a:blip>
          <a:srcRect b="0" l="1070" r="50708" t="86300"/>
          <a:stretch/>
        </p:blipFill>
        <p:spPr>
          <a:xfrm>
            <a:off x="1925438" y="4207325"/>
            <a:ext cx="5119426" cy="8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/>
          <p:nvPr/>
        </p:nvSpPr>
        <p:spPr>
          <a:xfrm>
            <a:off x="4451088" y="2081350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Bae et al. (2015) JEP:G</a:t>
            </a:r>
            <a:endParaRPr i="1" sz="900"/>
          </a:p>
        </p:txBody>
      </p:sp>
      <p:sp>
        <p:nvSpPr>
          <p:cNvPr id="484" name="Google Shape;484;p59"/>
          <p:cNvSpPr/>
          <p:nvPr/>
        </p:nvSpPr>
        <p:spPr>
          <a:xfrm>
            <a:off x="1626863" y="143725"/>
            <a:ext cx="2628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9"/>
          <p:cNvPicPr preferRelativeResize="0"/>
          <p:nvPr/>
        </p:nvPicPr>
        <p:blipFill rotWithShape="1">
          <a:blip r:embed="rId3">
            <a:alphaModFix/>
          </a:blip>
          <a:srcRect b="32314" l="53499" r="44251" t="57796"/>
          <a:stretch/>
        </p:blipFill>
        <p:spPr>
          <a:xfrm>
            <a:off x="1712063" y="2979975"/>
            <a:ext cx="314875" cy="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 txBox="1"/>
          <p:nvPr/>
        </p:nvSpPr>
        <p:spPr>
          <a:xfrm rot="-5400000">
            <a:off x="1150413" y="3452050"/>
            <a:ext cx="2024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                     -25           0          25</a:t>
            </a:r>
            <a:endParaRPr sz="900"/>
          </a:p>
        </p:txBody>
      </p:sp>
      <p:sp>
        <p:nvSpPr>
          <p:cNvPr id="487" name="Google Shape;487;p59"/>
          <p:cNvSpPr/>
          <p:nvPr/>
        </p:nvSpPr>
        <p:spPr>
          <a:xfrm>
            <a:off x="2356000" y="2582025"/>
            <a:ext cx="4616100" cy="154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0"/>
          <p:cNvPicPr preferRelativeResize="0"/>
          <p:nvPr/>
        </p:nvPicPr>
        <p:blipFill rotWithShape="1">
          <a:blip r:embed="rId3">
            <a:alphaModFix/>
          </a:blip>
          <a:srcRect b="16676" l="53499" r="7724" t="47645"/>
          <a:stretch/>
        </p:blipFill>
        <p:spPr>
          <a:xfrm>
            <a:off x="1615212" y="88088"/>
            <a:ext cx="5429650" cy="233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0"/>
          <p:cNvPicPr preferRelativeResize="0"/>
          <p:nvPr/>
        </p:nvPicPr>
        <p:blipFill rotWithShape="1">
          <a:blip r:embed="rId4">
            <a:alphaModFix/>
          </a:blip>
          <a:srcRect b="13427" l="1070" r="50708" t="0"/>
          <a:stretch/>
        </p:blipFill>
        <p:spPr>
          <a:xfrm flipH="1" rot="10800000">
            <a:off x="1925438" y="2568024"/>
            <a:ext cx="5119426" cy="17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0"/>
          <p:cNvPicPr preferRelativeResize="0"/>
          <p:nvPr/>
        </p:nvPicPr>
        <p:blipFill rotWithShape="1">
          <a:blip r:embed="rId4">
            <a:alphaModFix/>
          </a:blip>
          <a:srcRect b="0" l="1070" r="50708" t="86300"/>
          <a:stretch/>
        </p:blipFill>
        <p:spPr>
          <a:xfrm>
            <a:off x="1925438" y="4207325"/>
            <a:ext cx="5119426" cy="8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0"/>
          <p:cNvSpPr txBox="1"/>
          <p:nvPr/>
        </p:nvSpPr>
        <p:spPr>
          <a:xfrm>
            <a:off x="4451088" y="2081350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/>
              <a:t>Bae et al. (2015) JEP:G</a:t>
            </a:r>
            <a:endParaRPr i="1" sz="900"/>
          </a:p>
        </p:txBody>
      </p:sp>
      <p:sp>
        <p:nvSpPr>
          <p:cNvPr id="496" name="Google Shape;496;p60"/>
          <p:cNvSpPr txBox="1"/>
          <p:nvPr/>
        </p:nvSpPr>
        <p:spPr>
          <a:xfrm>
            <a:off x="316938" y="3413500"/>
            <a:ext cx="1092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60"/>
          <p:cNvSpPr/>
          <p:nvPr/>
        </p:nvSpPr>
        <p:spPr>
          <a:xfrm>
            <a:off x="1626863" y="143725"/>
            <a:ext cx="262800" cy="1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60"/>
          <p:cNvPicPr preferRelativeResize="0"/>
          <p:nvPr/>
        </p:nvPicPr>
        <p:blipFill rotWithShape="1">
          <a:blip r:embed="rId3">
            <a:alphaModFix/>
          </a:blip>
          <a:srcRect b="32314" l="53499" r="44251" t="57796"/>
          <a:stretch/>
        </p:blipFill>
        <p:spPr>
          <a:xfrm>
            <a:off x="1712063" y="2979975"/>
            <a:ext cx="314875" cy="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 txBox="1"/>
          <p:nvPr/>
        </p:nvSpPr>
        <p:spPr>
          <a:xfrm rot="-5400000">
            <a:off x="1150413" y="3452050"/>
            <a:ext cx="20241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                     -25           0          25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1"/>
          <p:cNvSpPr txBox="1"/>
          <p:nvPr>
            <p:ph type="ctrTitle"/>
          </p:nvPr>
        </p:nvSpPr>
        <p:spPr>
          <a:xfrm>
            <a:off x="93875" y="0"/>
            <a:ext cx="46473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Locations of categories</a:t>
            </a:r>
            <a:endParaRPr/>
          </a:p>
        </p:txBody>
      </p:sp>
      <p:pic>
        <p:nvPicPr>
          <p:cNvPr id="505" name="Google Shape;5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3675" y="1443871"/>
            <a:ext cx="4089051" cy="30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1"/>
          <p:cNvSpPr txBox="1"/>
          <p:nvPr/>
        </p:nvSpPr>
        <p:spPr>
          <a:xfrm>
            <a:off x="839500" y="134502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000" y="1443887"/>
            <a:ext cx="4089051" cy="30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675" y="1443871"/>
            <a:ext cx="4089051" cy="30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000" y="1443892"/>
            <a:ext cx="4089051" cy="306677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>
            <p:ph type="ctrTitle"/>
          </p:nvPr>
        </p:nvSpPr>
        <p:spPr>
          <a:xfrm>
            <a:off x="93875" y="0"/>
            <a:ext cx="46473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Locations of categories</a:t>
            </a:r>
            <a:endParaRPr/>
          </a:p>
        </p:txBody>
      </p:sp>
      <p:sp>
        <p:nvSpPr>
          <p:cNvPr id="515" name="Google Shape;515;p62"/>
          <p:cNvSpPr txBox="1"/>
          <p:nvPr/>
        </p:nvSpPr>
        <p:spPr>
          <a:xfrm>
            <a:off x="839500" y="134502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62"/>
          <p:cNvSpPr txBox="1"/>
          <p:nvPr/>
        </p:nvSpPr>
        <p:spPr>
          <a:xfrm>
            <a:off x="7212500" y="139227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3785325" y="1489600"/>
            <a:ext cx="1743600" cy="2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2"/>
          <p:cNvSpPr txBox="1"/>
          <p:nvPr/>
        </p:nvSpPr>
        <p:spPr>
          <a:xfrm>
            <a:off x="4026000" y="139227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M2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19" name="Google Shape;519;p62"/>
          <p:cNvCxnSpPr/>
          <p:nvPr/>
        </p:nvCxnSpPr>
        <p:spPr>
          <a:xfrm flipH="1">
            <a:off x="8810650" y="2917550"/>
            <a:ext cx="195000" cy="2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62"/>
          <p:cNvCxnSpPr/>
          <p:nvPr/>
        </p:nvCxnSpPr>
        <p:spPr>
          <a:xfrm flipH="1" rot="10800000">
            <a:off x="7304300" y="3931100"/>
            <a:ext cx="30900" cy="20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62"/>
          <p:cNvCxnSpPr/>
          <p:nvPr/>
        </p:nvCxnSpPr>
        <p:spPr>
          <a:xfrm>
            <a:off x="6473275" y="3117475"/>
            <a:ext cx="1983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62"/>
          <p:cNvCxnSpPr/>
          <p:nvPr/>
        </p:nvCxnSpPr>
        <p:spPr>
          <a:xfrm flipH="1">
            <a:off x="7960775" y="1585775"/>
            <a:ext cx="48000" cy="29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62"/>
          <p:cNvCxnSpPr/>
          <p:nvPr/>
        </p:nvCxnSpPr>
        <p:spPr>
          <a:xfrm flipH="1">
            <a:off x="5643188" y="2913463"/>
            <a:ext cx="195000" cy="2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62"/>
          <p:cNvCxnSpPr/>
          <p:nvPr/>
        </p:nvCxnSpPr>
        <p:spPr>
          <a:xfrm flipH="1" rot="10800000">
            <a:off x="4136838" y="3927013"/>
            <a:ext cx="30900" cy="20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62"/>
          <p:cNvCxnSpPr/>
          <p:nvPr/>
        </p:nvCxnSpPr>
        <p:spPr>
          <a:xfrm>
            <a:off x="3305813" y="3113388"/>
            <a:ext cx="1983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62"/>
          <p:cNvCxnSpPr/>
          <p:nvPr/>
        </p:nvCxnSpPr>
        <p:spPr>
          <a:xfrm flipH="1">
            <a:off x="4793313" y="1581688"/>
            <a:ext cx="48000" cy="29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62"/>
          <p:cNvCxnSpPr/>
          <p:nvPr/>
        </p:nvCxnSpPr>
        <p:spPr>
          <a:xfrm flipH="1">
            <a:off x="2456675" y="2924588"/>
            <a:ext cx="195000" cy="2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62"/>
          <p:cNvCxnSpPr/>
          <p:nvPr/>
        </p:nvCxnSpPr>
        <p:spPr>
          <a:xfrm flipH="1" rot="10800000">
            <a:off x="950325" y="3938138"/>
            <a:ext cx="30900" cy="20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62"/>
          <p:cNvCxnSpPr/>
          <p:nvPr/>
        </p:nvCxnSpPr>
        <p:spPr>
          <a:xfrm>
            <a:off x="119300" y="3124513"/>
            <a:ext cx="1983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62"/>
          <p:cNvCxnSpPr/>
          <p:nvPr/>
        </p:nvCxnSpPr>
        <p:spPr>
          <a:xfrm flipH="1">
            <a:off x="1606800" y="1592813"/>
            <a:ext cx="48000" cy="29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000" y="1443887"/>
            <a:ext cx="4089051" cy="306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675" y="1443871"/>
            <a:ext cx="4089051" cy="30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000" y="1443892"/>
            <a:ext cx="4089051" cy="306677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3"/>
          <p:cNvSpPr txBox="1"/>
          <p:nvPr/>
        </p:nvSpPr>
        <p:spPr>
          <a:xfrm>
            <a:off x="-58200" y="3284950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53.7</a:t>
            </a:r>
            <a:endParaRPr sz="1000"/>
          </a:p>
        </p:txBody>
      </p:sp>
      <p:sp>
        <p:nvSpPr>
          <p:cNvPr id="539" name="Google Shape;539;p63"/>
          <p:cNvSpPr txBox="1"/>
          <p:nvPr/>
        </p:nvSpPr>
        <p:spPr>
          <a:xfrm>
            <a:off x="2037925" y="191242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72.3</a:t>
            </a:r>
            <a:endParaRPr sz="1000"/>
          </a:p>
        </p:txBody>
      </p:sp>
      <p:sp>
        <p:nvSpPr>
          <p:cNvPr id="540" name="Google Shape;540;p63"/>
          <p:cNvSpPr txBox="1"/>
          <p:nvPr/>
        </p:nvSpPr>
        <p:spPr>
          <a:xfrm>
            <a:off x="3282150" y="349587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67.2</a:t>
            </a:r>
            <a:endParaRPr sz="1000"/>
          </a:p>
        </p:txBody>
      </p:sp>
      <p:sp>
        <p:nvSpPr>
          <p:cNvPr id="541" name="Google Shape;541;p63"/>
          <p:cNvSpPr txBox="1"/>
          <p:nvPr/>
        </p:nvSpPr>
        <p:spPr>
          <a:xfrm>
            <a:off x="5528925" y="268177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78.4</a:t>
            </a:r>
            <a:endParaRPr sz="1000"/>
          </a:p>
        </p:txBody>
      </p:sp>
      <p:sp>
        <p:nvSpPr>
          <p:cNvPr id="542" name="Google Shape;542;p63"/>
          <p:cNvSpPr txBox="1"/>
          <p:nvPr/>
        </p:nvSpPr>
        <p:spPr>
          <a:xfrm>
            <a:off x="6289550" y="321852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78.4</a:t>
            </a:r>
            <a:endParaRPr sz="1000"/>
          </a:p>
        </p:txBody>
      </p:sp>
      <p:sp>
        <p:nvSpPr>
          <p:cNvPr id="543" name="Google Shape;543;p63"/>
          <p:cNvSpPr txBox="1"/>
          <p:nvPr/>
        </p:nvSpPr>
        <p:spPr>
          <a:xfrm>
            <a:off x="8644875" y="234307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56.3</a:t>
            </a:r>
            <a:endParaRPr sz="1000"/>
          </a:p>
        </p:txBody>
      </p:sp>
      <p:sp>
        <p:nvSpPr>
          <p:cNvPr id="544" name="Google Shape;544;p63"/>
          <p:cNvSpPr txBox="1"/>
          <p:nvPr/>
        </p:nvSpPr>
        <p:spPr>
          <a:xfrm>
            <a:off x="7618525" y="400432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</a:rPr>
              <a:t>6.9</a:t>
            </a:r>
            <a:endParaRPr sz="1000">
              <a:solidFill>
                <a:srgbClr val="CC0000"/>
              </a:solidFill>
            </a:endParaRPr>
          </a:p>
        </p:txBody>
      </p:sp>
      <p:sp>
        <p:nvSpPr>
          <p:cNvPr id="545" name="Google Shape;545;p63"/>
          <p:cNvSpPr txBox="1"/>
          <p:nvPr>
            <p:ph type="ctrTitle"/>
          </p:nvPr>
        </p:nvSpPr>
        <p:spPr>
          <a:xfrm>
            <a:off x="93875" y="0"/>
            <a:ext cx="46473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Locations of categories</a:t>
            </a:r>
            <a:endParaRPr/>
          </a:p>
        </p:txBody>
      </p:sp>
      <p:sp>
        <p:nvSpPr>
          <p:cNvPr id="546" name="Google Shape;546;p63"/>
          <p:cNvSpPr txBox="1"/>
          <p:nvPr/>
        </p:nvSpPr>
        <p:spPr>
          <a:xfrm>
            <a:off x="839500" y="134502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7" name="Google Shape;547;p63"/>
          <p:cNvSpPr txBox="1"/>
          <p:nvPr/>
        </p:nvSpPr>
        <p:spPr>
          <a:xfrm>
            <a:off x="7212500" y="139227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p63"/>
          <p:cNvSpPr/>
          <p:nvPr/>
        </p:nvSpPr>
        <p:spPr>
          <a:xfrm>
            <a:off x="3785325" y="1489600"/>
            <a:ext cx="1743600" cy="2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3"/>
          <p:cNvSpPr txBox="1"/>
          <p:nvPr/>
        </p:nvSpPr>
        <p:spPr>
          <a:xfrm>
            <a:off x="4026000" y="139227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p63"/>
          <p:cNvSpPr txBox="1"/>
          <p:nvPr/>
        </p:nvSpPr>
        <p:spPr>
          <a:xfrm>
            <a:off x="210300" y="690600"/>
            <a:ext cx="85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Category gradient values: a measure of attractor strength (range: 0 - 90) </a:t>
            </a:r>
            <a:endParaRPr i="1"/>
          </a:p>
        </p:txBody>
      </p:sp>
      <p:sp>
        <p:nvSpPr>
          <p:cNvPr id="551" name="Google Shape;551;p63"/>
          <p:cNvSpPr txBox="1"/>
          <p:nvPr/>
        </p:nvSpPr>
        <p:spPr>
          <a:xfrm>
            <a:off x="6919850" y="1745225"/>
            <a:ext cx="6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65.2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 txBox="1"/>
          <p:nvPr>
            <p:ph type="ctrTitle"/>
          </p:nvPr>
        </p:nvSpPr>
        <p:spPr>
          <a:xfrm>
            <a:off x="70000" y="46400"/>
            <a:ext cx="2970600" cy="6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analysis</a:t>
            </a:r>
            <a:endParaRPr/>
          </a:p>
        </p:txBody>
      </p:sp>
      <p:pic>
        <p:nvPicPr>
          <p:cNvPr id="557" name="Google Shape;5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13" y="754975"/>
            <a:ext cx="7590374" cy="36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4"/>
          <p:cNvSpPr txBox="1"/>
          <p:nvPr/>
        </p:nvSpPr>
        <p:spPr>
          <a:xfrm>
            <a:off x="1691125" y="3991425"/>
            <a:ext cx="67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4"/>
          <p:cNvSpPr/>
          <p:nvPr/>
        </p:nvSpPr>
        <p:spPr>
          <a:xfrm>
            <a:off x="1507125" y="3833700"/>
            <a:ext cx="245400" cy="12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4"/>
          <p:cNvSpPr txBox="1"/>
          <p:nvPr/>
        </p:nvSpPr>
        <p:spPr>
          <a:xfrm>
            <a:off x="1656075" y="3991425"/>
            <a:ext cx="6265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0           10          20          30          40          50          60          70          80</a:t>
            </a:r>
            <a:endParaRPr/>
          </a:p>
        </p:txBody>
      </p:sp>
      <p:sp>
        <p:nvSpPr>
          <p:cNvPr id="561" name="Google Shape;561;p64"/>
          <p:cNvSpPr txBox="1"/>
          <p:nvPr/>
        </p:nvSpPr>
        <p:spPr>
          <a:xfrm>
            <a:off x="3496275" y="4356450"/>
            <a:ext cx="25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</a:t>
            </a:r>
            <a:r>
              <a:rPr lang="en-GB"/>
              <a:t> of trials (x1000)</a:t>
            </a:r>
            <a:endParaRPr/>
          </a:p>
        </p:txBody>
      </p:sp>
      <p:sp>
        <p:nvSpPr>
          <p:cNvPr id="562" name="Google Shape;562;p64"/>
          <p:cNvSpPr/>
          <p:nvPr/>
        </p:nvSpPr>
        <p:spPr>
          <a:xfrm>
            <a:off x="1393225" y="998900"/>
            <a:ext cx="359400" cy="261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4"/>
          <p:cNvSpPr txBox="1"/>
          <p:nvPr/>
        </p:nvSpPr>
        <p:spPr>
          <a:xfrm>
            <a:off x="776825" y="2171550"/>
            <a:ext cx="8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Hue</a:t>
            </a:r>
            <a:endParaRPr/>
          </a:p>
        </p:txBody>
      </p:sp>
      <p:sp>
        <p:nvSpPr>
          <p:cNvPr id="564" name="Google Shape;564;p64"/>
          <p:cNvSpPr/>
          <p:nvPr/>
        </p:nvSpPr>
        <p:spPr>
          <a:xfrm>
            <a:off x="3469900" y="758100"/>
            <a:ext cx="25059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4"/>
          <p:cNvSpPr txBox="1"/>
          <p:nvPr/>
        </p:nvSpPr>
        <p:spPr>
          <a:xfrm>
            <a:off x="172475" y="4410425"/>
            <a:ext cx="1092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000" y="1443887"/>
            <a:ext cx="4089051" cy="3066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65"/>
          <p:cNvCxnSpPr/>
          <p:nvPr/>
        </p:nvCxnSpPr>
        <p:spPr>
          <a:xfrm flipH="1">
            <a:off x="8810650" y="2917550"/>
            <a:ext cx="195000" cy="2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65"/>
          <p:cNvCxnSpPr/>
          <p:nvPr/>
        </p:nvCxnSpPr>
        <p:spPr>
          <a:xfrm flipH="1" rot="10800000">
            <a:off x="7304300" y="3931100"/>
            <a:ext cx="30900" cy="20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65"/>
          <p:cNvSpPr txBox="1"/>
          <p:nvPr>
            <p:ph type="ctrTitle"/>
          </p:nvPr>
        </p:nvSpPr>
        <p:spPr>
          <a:xfrm>
            <a:off x="93875" y="0"/>
            <a:ext cx="46473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rates</a:t>
            </a:r>
            <a:endParaRPr/>
          </a:p>
        </p:txBody>
      </p:sp>
      <p:pic>
        <p:nvPicPr>
          <p:cNvPr id="574" name="Google Shape;574;p65"/>
          <p:cNvPicPr preferRelativeResize="0"/>
          <p:nvPr/>
        </p:nvPicPr>
        <p:blipFill rotWithShape="1">
          <a:blip r:embed="rId4">
            <a:alphaModFix/>
          </a:blip>
          <a:srcRect b="0" l="17372" r="8482" t="0"/>
          <a:stretch/>
        </p:blipFill>
        <p:spPr>
          <a:xfrm>
            <a:off x="3449400" y="1607900"/>
            <a:ext cx="2707501" cy="273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65"/>
          <p:cNvCxnSpPr/>
          <p:nvPr/>
        </p:nvCxnSpPr>
        <p:spPr>
          <a:xfrm>
            <a:off x="6473275" y="3117475"/>
            <a:ext cx="1983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65"/>
          <p:cNvSpPr/>
          <p:nvPr/>
        </p:nvSpPr>
        <p:spPr>
          <a:xfrm>
            <a:off x="4090125" y="1489600"/>
            <a:ext cx="1743600" cy="2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75" y="1744078"/>
            <a:ext cx="3017265" cy="22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5"/>
          <p:cNvSpPr txBox="1"/>
          <p:nvPr/>
        </p:nvSpPr>
        <p:spPr>
          <a:xfrm>
            <a:off x="785313" y="909525"/>
            <a:ext cx="20916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Learning rate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a </a:t>
            </a:r>
            <a:r>
              <a:rPr b="1" lang="en-GB">
                <a:solidFill>
                  <a:schemeClr val="dk1"/>
                </a:solidFill>
              </a:rPr>
              <a:t>single hue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79" name="Google Shape;579;p65"/>
          <p:cNvSpPr txBox="1"/>
          <p:nvPr/>
        </p:nvSpPr>
        <p:spPr>
          <a:xfrm>
            <a:off x="3681150" y="902250"/>
            <a:ext cx="20916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Learning rates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 a </a:t>
            </a:r>
            <a:r>
              <a:rPr b="1" lang="en-GB">
                <a:solidFill>
                  <a:schemeClr val="dk1"/>
                </a:solidFill>
              </a:rPr>
              <a:t>function of hue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6534850" y="1017225"/>
            <a:ext cx="20916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DKL axis directions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81" name="Google Shape;581;p65"/>
          <p:cNvCxnSpPr>
            <a:stCxn id="582" idx="3"/>
          </p:cNvCxnSpPr>
          <p:nvPr/>
        </p:nvCxnSpPr>
        <p:spPr>
          <a:xfrm flipH="1">
            <a:off x="7960775" y="1585775"/>
            <a:ext cx="48000" cy="29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p65"/>
          <p:cNvSpPr/>
          <p:nvPr/>
        </p:nvSpPr>
        <p:spPr>
          <a:xfrm>
            <a:off x="7544375" y="1515875"/>
            <a:ext cx="464400" cy="13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 rotWithShape="1">
          <a:blip r:embed="rId3">
            <a:alphaModFix/>
          </a:blip>
          <a:srcRect b="0" l="5765" r="58289" t="9428"/>
          <a:stretch/>
        </p:blipFill>
        <p:spPr>
          <a:xfrm rot="-5400000">
            <a:off x="5166175" y="1312438"/>
            <a:ext cx="2846899" cy="40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4397475" y="363225"/>
            <a:ext cx="14967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Receptoral</a:t>
            </a:r>
            <a:endParaRPr/>
          </a:p>
        </p:txBody>
      </p:sp>
      <p:sp>
        <p:nvSpPr>
          <p:cNvPr id="200" name="Google Shape;200;p39"/>
          <p:cNvSpPr txBox="1"/>
          <p:nvPr/>
        </p:nvSpPr>
        <p:spPr>
          <a:xfrm>
            <a:off x="5212050" y="705088"/>
            <a:ext cx="14967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Post-receptoral</a:t>
            </a:r>
            <a:endParaRPr/>
          </a:p>
        </p:txBody>
      </p:sp>
      <p:sp>
        <p:nvSpPr>
          <p:cNvPr id="201" name="Google Shape;201;p39"/>
          <p:cNvSpPr txBox="1"/>
          <p:nvPr/>
        </p:nvSpPr>
        <p:spPr>
          <a:xfrm>
            <a:off x="5733500" y="1050550"/>
            <a:ext cx="2004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V1</a:t>
            </a:r>
            <a:endParaRPr/>
          </a:p>
        </p:txBody>
      </p:sp>
      <p:sp>
        <p:nvSpPr>
          <p:cNvPr id="202" name="Google Shape;202;p39"/>
          <p:cNvSpPr txBox="1"/>
          <p:nvPr/>
        </p:nvSpPr>
        <p:spPr>
          <a:xfrm>
            <a:off x="6427800" y="1401250"/>
            <a:ext cx="2004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Extra-striate</a:t>
            </a:r>
            <a:endParaRPr/>
          </a:p>
        </p:txBody>
      </p:sp>
      <p:sp>
        <p:nvSpPr>
          <p:cNvPr id="203" name="Google Shape;203;p39"/>
          <p:cNvSpPr txBox="1"/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levels of color</a:t>
            </a:r>
            <a:endParaRPr/>
          </a:p>
        </p:txBody>
      </p:sp>
      <p:pic>
        <p:nvPicPr>
          <p:cNvPr id="204" name="Google Shape;2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00" y="790125"/>
            <a:ext cx="2318843" cy="130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 b="5745" l="0" r="0" t="19252"/>
          <a:stretch/>
        </p:blipFill>
        <p:spPr>
          <a:xfrm>
            <a:off x="781000" y="2163673"/>
            <a:ext cx="2318843" cy="130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9"/>
          <p:cNvPicPr preferRelativeResize="0"/>
          <p:nvPr/>
        </p:nvPicPr>
        <p:blipFill rotWithShape="1">
          <a:blip r:embed="rId6">
            <a:alphaModFix/>
          </a:blip>
          <a:srcRect b="15604" l="0" r="0" t="0"/>
          <a:stretch/>
        </p:blipFill>
        <p:spPr>
          <a:xfrm>
            <a:off x="781000" y="3537220"/>
            <a:ext cx="2318843" cy="130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6"/>
          <p:cNvSpPr txBox="1"/>
          <p:nvPr>
            <p:ph type="ctrTitle"/>
          </p:nvPr>
        </p:nvSpPr>
        <p:spPr>
          <a:xfrm>
            <a:off x="53650" y="25"/>
            <a:ext cx="74133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Multiple-satuation data heatmaps</a:t>
            </a:r>
            <a:endParaRPr/>
          </a:p>
        </p:txBody>
      </p:sp>
      <p:pic>
        <p:nvPicPr>
          <p:cNvPr id="588" name="Google Shape;588;p66"/>
          <p:cNvPicPr preferRelativeResize="0"/>
          <p:nvPr/>
        </p:nvPicPr>
        <p:blipFill rotWithShape="1">
          <a:blip r:embed="rId3">
            <a:alphaModFix/>
          </a:blip>
          <a:srcRect b="59679" l="2809" r="87865" t="0"/>
          <a:stretch/>
        </p:blipFill>
        <p:spPr>
          <a:xfrm>
            <a:off x="2387800" y="669288"/>
            <a:ext cx="748402" cy="15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6"/>
          <p:cNvPicPr preferRelativeResize="0"/>
          <p:nvPr/>
        </p:nvPicPr>
        <p:blipFill rotWithShape="1">
          <a:blip r:embed="rId3">
            <a:alphaModFix/>
          </a:blip>
          <a:srcRect b="22924" l="2717" r="86951" t="39945"/>
          <a:stretch/>
        </p:blipFill>
        <p:spPr>
          <a:xfrm>
            <a:off x="2387800" y="2318600"/>
            <a:ext cx="829123" cy="14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6"/>
          <p:cNvPicPr preferRelativeResize="0"/>
          <p:nvPr/>
        </p:nvPicPr>
        <p:blipFill rotWithShape="1">
          <a:blip r:embed="rId3">
            <a:alphaModFix/>
          </a:blip>
          <a:srcRect b="4356" l="11843" r="70220" t="75015"/>
          <a:stretch/>
        </p:blipFill>
        <p:spPr>
          <a:xfrm>
            <a:off x="3011475" y="3683375"/>
            <a:ext cx="1439549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6"/>
          <p:cNvPicPr preferRelativeResize="0"/>
          <p:nvPr/>
        </p:nvPicPr>
        <p:blipFill rotWithShape="1">
          <a:blip r:embed="rId3">
            <a:alphaModFix/>
          </a:blip>
          <a:srcRect b="4356" l="30052" r="50338" t="75015"/>
          <a:stretch/>
        </p:blipFill>
        <p:spPr>
          <a:xfrm>
            <a:off x="4489125" y="3683375"/>
            <a:ext cx="1573824" cy="8071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6"/>
          <p:cNvSpPr txBox="1"/>
          <p:nvPr/>
        </p:nvSpPr>
        <p:spPr>
          <a:xfrm>
            <a:off x="1419250" y="20765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Cue</a:t>
            </a:r>
            <a:endParaRPr/>
          </a:p>
        </p:txBody>
      </p:sp>
      <p:sp>
        <p:nvSpPr>
          <p:cNvPr id="593" name="Google Shape;593;p66"/>
          <p:cNvSpPr txBox="1"/>
          <p:nvPr/>
        </p:nvSpPr>
        <p:spPr>
          <a:xfrm>
            <a:off x="4029675" y="4562175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Choice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7"/>
          <p:cNvSpPr txBox="1"/>
          <p:nvPr>
            <p:ph type="ctrTitle"/>
          </p:nvPr>
        </p:nvSpPr>
        <p:spPr>
          <a:xfrm>
            <a:off x="53650" y="25"/>
            <a:ext cx="74133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Multiple-satuation data heatmaps</a:t>
            </a:r>
            <a:endParaRPr/>
          </a:p>
        </p:txBody>
      </p:sp>
      <p:pic>
        <p:nvPicPr>
          <p:cNvPr id="599" name="Google Shape;599;p67"/>
          <p:cNvPicPr preferRelativeResize="0"/>
          <p:nvPr/>
        </p:nvPicPr>
        <p:blipFill rotWithShape="1">
          <a:blip r:embed="rId3">
            <a:alphaModFix/>
          </a:blip>
          <a:srcRect b="60053" l="14437" r="70129" t="10129"/>
          <a:stretch/>
        </p:blipFill>
        <p:spPr>
          <a:xfrm>
            <a:off x="3212400" y="1080275"/>
            <a:ext cx="1238626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7"/>
          <p:cNvPicPr preferRelativeResize="0"/>
          <p:nvPr/>
        </p:nvPicPr>
        <p:blipFill rotWithShape="1">
          <a:blip r:embed="rId3">
            <a:alphaModFix/>
          </a:blip>
          <a:srcRect b="30338" l="29982" r="55115" t="39844"/>
          <a:stretch/>
        </p:blipFill>
        <p:spPr>
          <a:xfrm>
            <a:off x="4525800" y="2318600"/>
            <a:ext cx="1196002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7"/>
          <p:cNvPicPr preferRelativeResize="0"/>
          <p:nvPr/>
        </p:nvPicPr>
        <p:blipFill rotWithShape="1">
          <a:blip r:embed="rId3">
            <a:alphaModFix/>
          </a:blip>
          <a:srcRect b="59679" l="2809" r="87865" t="0"/>
          <a:stretch/>
        </p:blipFill>
        <p:spPr>
          <a:xfrm>
            <a:off x="2387800" y="669288"/>
            <a:ext cx="748402" cy="15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7"/>
          <p:cNvPicPr preferRelativeResize="0"/>
          <p:nvPr/>
        </p:nvPicPr>
        <p:blipFill rotWithShape="1">
          <a:blip r:embed="rId3">
            <a:alphaModFix/>
          </a:blip>
          <a:srcRect b="22924" l="2717" r="86951" t="39945"/>
          <a:stretch/>
        </p:blipFill>
        <p:spPr>
          <a:xfrm>
            <a:off x="2387800" y="2318600"/>
            <a:ext cx="829123" cy="14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7"/>
          <p:cNvPicPr preferRelativeResize="0"/>
          <p:nvPr/>
        </p:nvPicPr>
        <p:blipFill rotWithShape="1">
          <a:blip r:embed="rId3">
            <a:alphaModFix/>
          </a:blip>
          <a:srcRect b="4356" l="11843" r="70220" t="75015"/>
          <a:stretch/>
        </p:blipFill>
        <p:spPr>
          <a:xfrm>
            <a:off x="3011475" y="3683375"/>
            <a:ext cx="1439549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7"/>
          <p:cNvPicPr preferRelativeResize="0"/>
          <p:nvPr/>
        </p:nvPicPr>
        <p:blipFill rotWithShape="1">
          <a:blip r:embed="rId3">
            <a:alphaModFix/>
          </a:blip>
          <a:srcRect b="4356" l="30052" r="50338" t="75015"/>
          <a:stretch/>
        </p:blipFill>
        <p:spPr>
          <a:xfrm>
            <a:off x="4489125" y="3683375"/>
            <a:ext cx="1573824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7"/>
          <p:cNvPicPr preferRelativeResize="0"/>
          <p:nvPr/>
        </p:nvPicPr>
        <p:blipFill rotWithShape="1">
          <a:blip r:embed="rId3">
            <a:alphaModFix/>
          </a:blip>
          <a:srcRect b="26857" l="45412" r="50337" t="0"/>
          <a:stretch/>
        </p:blipFill>
        <p:spPr>
          <a:xfrm>
            <a:off x="5836375" y="764700"/>
            <a:ext cx="341126" cy="28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7"/>
          <p:cNvSpPr txBox="1"/>
          <p:nvPr/>
        </p:nvSpPr>
        <p:spPr>
          <a:xfrm>
            <a:off x="1419250" y="20765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Cue</a:t>
            </a:r>
            <a:endParaRPr/>
          </a:p>
        </p:txBody>
      </p:sp>
      <p:sp>
        <p:nvSpPr>
          <p:cNvPr id="607" name="Google Shape;607;p67"/>
          <p:cNvSpPr txBox="1"/>
          <p:nvPr/>
        </p:nvSpPr>
        <p:spPr>
          <a:xfrm>
            <a:off x="4029675" y="4562175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Choice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8"/>
          <p:cNvPicPr preferRelativeResize="0"/>
          <p:nvPr/>
        </p:nvPicPr>
        <p:blipFill rotWithShape="1">
          <a:blip r:embed="rId3">
            <a:alphaModFix/>
          </a:blip>
          <a:srcRect b="60053" l="14437" r="70129" t="10129"/>
          <a:stretch/>
        </p:blipFill>
        <p:spPr>
          <a:xfrm>
            <a:off x="3212400" y="1080275"/>
            <a:ext cx="1238626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8"/>
          <p:cNvPicPr preferRelativeResize="0"/>
          <p:nvPr/>
        </p:nvPicPr>
        <p:blipFill rotWithShape="1">
          <a:blip r:embed="rId3">
            <a:alphaModFix/>
          </a:blip>
          <a:srcRect b="60053" l="29982" r="55115" t="10129"/>
          <a:stretch/>
        </p:blipFill>
        <p:spPr>
          <a:xfrm>
            <a:off x="4525800" y="1080275"/>
            <a:ext cx="1196002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8"/>
          <p:cNvPicPr preferRelativeResize="0"/>
          <p:nvPr/>
        </p:nvPicPr>
        <p:blipFill rotWithShape="1">
          <a:blip r:embed="rId3">
            <a:alphaModFix/>
          </a:blip>
          <a:srcRect b="30338" l="29982" r="55115" t="39844"/>
          <a:stretch/>
        </p:blipFill>
        <p:spPr>
          <a:xfrm>
            <a:off x="4525800" y="2318600"/>
            <a:ext cx="1196002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8"/>
          <p:cNvPicPr preferRelativeResize="0"/>
          <p:nvPr/>
        </p:nvPicPr>
        <p:blipFill rotWithShape="1">
          <a:blip r:embed="rId3">
            <a:alphaModFix/>
          </a:blip>
          <a:srcRect b="30338" l="15014" r="70083" t="39844"/>
          <a:stretch/>
        </p:blipFill>
        <p:spPr>
          <a:xfrm>
            <a:off x="3255024" y="2318600"/>
            <a:ext cx="1196002" cy="11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8"/>
          <p:cNvPicPr preferRelativeResize="0"/>
          <p:nvPr/>
        </p:nvPicPr>
        <p:blipFill rotWithShape="1">
          <a:blip r:embed="rId3">
            <a:alphaModFix/>
          </a:blip>
          <a:srcRect b="59679" l="2809" r="87865" t="0"/>
          <a:stretch/>
        </p:blipFill>
        <p:spPr>
          <a:xfrm>
            <a:off x="2387800" y="669288"/>
            <a:ext cx="748402" cy="15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8"/>
          <p:cNvPicPr preferRelativeResize="0"/>
          <p:nvPr/>
        </p:nvPicPr>
        <p:blipFill rotWithShape="1">
          <a:blip r:embed="rId3">
            <a:alphaModFix/>
          </a:blip>
          <a:srcRect b="22924" l="2717" r="86951" t="39945"/>
          <a:stretch/>
        </p:blipFill>
        <p:spPr>
          <a:xfrm>
            <a:off x="2387800" y="2318600"/>
            <a:ext cx="829123" cy="14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8"/>
          <p:cNvPicPr preferRelativeResize="0"/>
          <p:nvPr/>
        </p:nvPicPr>
        <p:blipFill rotWithShape="1">
          <a:blip r:embed="rId3">
            <a:alphaModFix/>
          </a:blip>
          <a:srcRect b="4356" l="11843" r="70220" t="75015"/>
          <a:stretch/>
        </p:blipFill>
        <p:spPr>
          <a:xfrm>
            <a:off x="3011475" y="3683375"/>
            <a:ext cx="1439549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8"/>
          <p:cNvPicPr preferRelativeResize="0"/>
          <p:nvPr/>
        </p:nvPicPr>
        <p:blipFill rotWithShape="1">
          <a:blip r:embed="rId3">
            <a:alphaModFix/>
          </a:blip>
          <a:srcRect b="4356" l="30052" r="50338" t="75015"/>
          <a:stretch/>
        </p:blipFill>
        <p:spPr>
          <a:xfrm>
            <a:off x="4489125" y="3683375"/>
            <a:ext cx="1573824" cy="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8"/>
          <p:cNvPicPr preferRelativeResize="0"/>
          <p:nvPr/>
        </p:nvPicPr>
        <p:blipFill rotWithShape="1">
          <a:blip r:embed="rId3">
            <a:alphaModFix/>
          </a:blip>
          <a:srcRect b="26857" l="45412" r="50337" t="0"/>
          <a:stretch/>
        </p:blipFill>
        <p:spPr>
          <a:xfrm>
            <a:off x="5836375" y="764700"/>
            <a:ext cx="341126" cy="28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8"/>
          <p:cNvSpPr txBox="1"/>
          <p:nvPr/>
        </p:nvSpPr>
        <p:spPr>
          <a:xfrm>
            <a:off x="1419250" y="2076500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Cue</a:t>
            </a:r>
            <a:endParaRPr/>
          </a:p>
        </p:txBody>
      </p:sp>
      <p:sp>
        <p:nvSpPr>
          <p:cNvPr id="622" name="Google Shape;622;p68"/>
          <p:cNvSpPr txBox="1"/>
          <p:nvPr/>
        </p:nvSpPr>
        <p:spPr>
          <a:xfrm>
            <a:off x="4029675" y="4562175"/>
            <a:ext cx="8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Choice</a:t>
            </a:r>
            <a:endParaRPr/>
          </a:p>
        </p:txBody>
      </p:sp>
      <p:sp>
        <p:nvSpPr>
          <p:cNvPr id="623" name="Google Shape;623;p68"/>
          <p:cNvSpPr txBox="1"/>
          <p:nvPr>
            <p:ph type="ctrTitle"/>
          </p:nvPr>
        </p:nvSpPr>
        <p:spPr>
          <a:xfrm>
            <a:off x="53650" y="25"/>
            <a:ext cx="74133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Multiple-satuation data heatmaps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00" y="174550"/>
            <a:ext cx="5446851" cy="44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9"/>
          <p:cNvPicPr preferRelativeResize="0"/>
          <p:nvPr/>
        </p:nvPicPr>
        <p:blipFill rotWithShape="1">
          <a:blip r:embed="rId4">
            <a:alphaModFix/>
          </a:blip>
          <a:srcRect b="0" l="0" r="15203" t="0"/>
          <a:stretch/>
        </p:blipFill>
        <p:spPr>
          <a:xfrm>
            <a:off x="5597375" y="4811800"/>
            <a:ext cx="3546625" cy="3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0"/>
          <p:cNvSpPr txBox="1"/>
          <p:nvPr>
            <p:ph type="title"/>
          </p:nvPr>
        </p:nvSpPr>
        <p:spPr>
          <a:xfrm>
            <a:off x="198783" y="164857"/>
            <a:ext cx="8746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635" name="Google Shape;635;p70"/>
          <p:cNvSpPr txBox="1"/>
          <p:nvPr>
            <p:ph idx="1" type="body"/>
          </p:nvPr>
        </p:nvSpPr>
        <p:spPr>
          <a:xfrm>
            <a:off x="198775" y="1104575"/>
            <a:ext cx="8098500" cy="3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06060"/>
              </a:buClr>
              <a:buSzPts val="2000"/>
              <a:buAutoNum type="arabicPeriod"/>
            </a:pPr>
            <a:r>
              <a:rPr lang="en-GB" sz="2000"/>
              <a:t>There are two color categories that are common to all 3 monkeys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000"/>
              <a:buAutoNum type="arabicPeriod"/>
            </a:pPr>
            <a:r>
              <a:rPr lang="en-GB" sz="2000"/>
              <a:t>These color categories correspond to the human distinction of warm and cool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000"/>
              <a:buAutoNum type="arabicPeriod"/>
            </a:pPr>
            <a:r>
              <a:rPr lang="en-GB" sz="2000"/>
              <a:t>The underlying template for the fundamental structure of color categories for trichromatic primates appears universal, potentially determined by the color statistics of </a:t>
            </a:r>
            <a:r>
              <a:rPr lang="en-GB" sz="2000"/>
              <a:t>relevant</a:t>
            </a:r>
            <a:r>
              <a:rPr lang="en-GB" sz="2000"/>
              <a:t> parts of scenes (objects)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1"/>
          <p:cNvSpPr txBox="1"/>
          <p:nvPr>
            <p:ph type="title"/>
          </p:nvPr>
        </p:nvSpPr>
        <p:spPr>
          <a:xfrm>
            <a:off x="198783" y="164857"/>
            <a:ext cx="8746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Acknowledgements</a:t>
            </a:r>
            <a:endParaRPr/>
          </a:p>
        </p:txBody>
      </p:sp>
      <p:sp>
        <p:nvSpPr>
          <p:cNvPr id="641" name="Google Shape;641;p71"/>
          <p:cNvSpPr txBox="1"/>
          <p:nvPr>
            <p:ph idx="1" type="body"/>
          </p:nvPr>
        </p:nvSpPr>
        <p:spPr>
          <a:xfrm>
            <a:off x="198783" y="1104565"/>
            <a:ext cx="8746500" cy="3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/>
              <a:t>Bevil Conway</a:t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b="1" lang="en-GB"/>
              <a:t>Audrey Chang</a:t>
            </a:r>
            <a:endParaRPr b="1"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b="1" lang="en-GB"/>
              <a:t>Hannah Selwyn</a:t>
            </a:r>
            <a:endParaRPr b="1"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b="1" lang="en-GB"/>
              <a:t>Shriya Awasthi</a:t>
            </a:r>
            <a:endParaRPr b="1"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GB"/>
              <a:t>Whitney Teagle</a:t>
            </a:r>
            <a:endParaRPr b="1"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/>
              <a:t>Riley Hoffman</a:t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/>
              <a:t>NIH IRP funding</a:t>
            </a:r>
            <a:endParaRPr/>
          </a:p>
          <a:p>
            <a:pPr indent="-123814" lvl="0" marL="219064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/>
              <a:t>Animal care staff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2"/>
          <p:cNvSpPr txBox="1"/>
          <p:nvPr>
            <p:ph idx="4294967295" type="ctrTitle"/>
          </p:nvPr>
        </p:nvSpPr>
        <p:spPr>
          <a:xfrm>
            <a:off x="685800" y="855950"/>
            <a:ext cx="7772400" cy="188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Receptoral</a:t>
            </a:r>
            <a:endParaRPr/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 b="25217" l="42341" r="15624" t="29943"/>
          <a:stretch/>
        </p:blipFill>
        <p:spPr>
          <a:xfrm>
            <a:off x="784113" y="1365700"/>
            <a:ext cx="4028227" cy="241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 rotWithShape="1">
          <a:blip r:embed="rId4">
            <a:alphaModFix/>
          </a:blip>
          <a:srcRect b="0" l="0" r="0" t="9090"/>
          <a:stretch/>
        </p:blipFill>
        <p:spPr>
          <a:xfrm>
            <a:off x="4975750" y="1474638"/>
            <a:ext cx="3353175" cy="24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 txBox="1"/>
          <p:nvPr/>
        </p:nvSpPr>
        <p:spPr>
          <a:xfrm>
            <a:off x="1917713" y="4301050"/>
            <a:ext cx="17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Baylor (1987)</a:t>
            </a:r>
            <a:endParaRPr/>
          </a:p>
        </p:txBody>
      </p:sp>
      <p:sp>
        <p:nvSpPr>
          <p:cNvPr id="215" name="Google Shape;215;p40"/>
          <p:cNvSpPr txBox="1"/>
          <p:nvPr/>
        </p:nvSpPr>
        <p:spPr>
          <a:xfrm>
            <a:off x="5341788" y="4301050"/>
            <a:ext cx="26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Stockman &amp; Sharpe (2000)</a:t>
            </a:r>
            <a:endParaRPr/>
          </a:p>
        </p:txBody>
      </p:sp>
      <p:pic>
        <p:nvPicPr>
          <p:cNvPr id="216" name="Google Shape;216;p40"/>
          <p:cNvPicPr preferRelativeResize="0"/>
          <p:nvPr/>
        </p:nvPicPr>
        <p:blipFill rotWithShape="1">
          <a:blip r:embed="rId3">
            <a:alphaModFix/>
          </a:blip>
          <a:srcRect b="76232" l="42341" r="15624" t="19194"/>
          <a:stretch/>
        </p:blipFill>
        <p:spPr>
          <a:xfrm>
            <a:off x="784113" y="3926424"/>
            <a:ext cx="4028227" cy="2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 rotWithShape="1">
          <a:blip r:embed="rId3">
            <a:alphaModFix/>
          </a:blip>
          <a:srcRect b="73546" l="42341" r="15624" t="23430"/>
          <a:stretch/>
        </p:blipFill>
        <p:spPr>
          <a:xfrm>
            <a:off x="784113" y="3782604"/>
            <a:ext cx="4028227" cy="16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0"/>
          <p:cNvPicPr preferRelativeResize="0"/>
          <p:nvPr/>
        </p:nvPicPr>
        <p:blipFill rotWithShape="1">
          <a:blip r:embed="rId3">
            <a:alphaModFix/>
          </a:blip>
          <a:srcRect b="71995" l="42341" r="15624" t="26344"/>
          <a:stretch/>
        </p:blipFill>
        <p:spPr>
          <a:xfrm>
            <a:off x="784113" y="3693098"/>
            <a:ext cx="4028227" cy="89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2060525" y="657600"/>
            <a:ext cx="1475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Macaque</a:t>
            </a:r>
            <a:endParaRPr/>
          </a:p>
        </p:txBody>
      </p:sp>
      <p:sp>
        <p:nvSpPr>
          <p:cNvPr id="220" name="Google Shape;220;p40"/>
          <p:cNvSpPr txBox="1"/>
          <p:nvPr/>
        </p:nvSpPr>
        <p:spPr>
          <a:xfrm>
            <a:off x="5914638" y="657600"/>
            <a:ext cx="1475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41"/>
          <p:cNvGrpSpPr/>
          <p:nvPr/>
        </p:nvGrpSpPr>
        <p:grpSpPr>
          <a:xfrm>
            <a:off x="5906451" y="2511168"/>
            <a:ext cx="3111235" cy="2571751"/>
            <a:chOff x="4938276" y="1899668"/>
            <a:chExt cx="3111235" cy="2571751"/>
          </a:xfrm>
        </p:grpSpPr>
        <p:grpSp>
          <p:nvGrpSpPr>
            <p:cNvPr id="226" name="Google Shape;226;p41"/>
            <p:cNvGrpSpPr/>
            <p:nvPr/>
          </p:nvGrpSpPr>
          <p:grpSpPr>
            <a:xfrm>
              <a:off x="4938276" y="1899668"/>
              <a:ext cx="3111235" cy="2571751"/>
              <a:chOff x="499887" y="0"/>
              <a:chExt cx="4148313" cy="3429001"/>
            </a:xfrm>
          </p:grpSpPr>
          <p:pic>
            <p:nvPicPr>
              <p:cNvPr id="227" name="Google Shape;227;p41"/>
              <p:cNvPicPr preferRelativeResize="0"/>
              <p:nvPr/>
            </p:nvPicPr>
            <p:blipFill rotWithShape="1">
              <a:blip r:embed="rId3">
                <a:alphaModFix/>
              </a:blip>
              <a:srcRect b="50000" l="0" r="52079" t="0"/>
              <a:stretch/>
            </p:blipFill>
            <p:spPr>
              <a:xfrm>
                <a:off x="499887" y="0"/>
                <a:ext cx="3902780" cy="34290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228;p41"/>
              <p:cNvSpPr/>
              <p:nvPr/>
            </p:nvSpPr>
            <p:spPr>
              <a:xfrm>
                <a:off x="4191000" y="76200"/>
                <a:ext cx="457200" cy="990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41"/>
            <p:cNvSpPr/>
            <p:nvPr/>
          </p:nvSpPr>
          <p:spPr>
            <a:xfrm>
              <a:off x="5019800" y="1899675"/>
              <a:ext cx="738000" cy="70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0" name="Google Shape;2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5" y="684275"/>
            <a:ext cx="3639124" cy="27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/>
          <p:nvPr/>
        </p:nvSpPr>
        <p:spPr>
          <a:xfrm>
            <a:off x="6102875" y="1136522"/>
            <a:ext cx="29148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 neural mechanism selective for the adaptation colors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increased detection thresholds for those colors</a:t>
            </a:r>
            <a:endParaRPr sz="1100"/>
          </a:p>
        </p:txBody>
      </p:sp>
      <p:sp>
        <p:nvSpPr>
          <p:cNvPr id="232" name="Google Shape;232;p41"/>
          <p:cNvSpPr txBox="1"/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Post-receptoral</a:t>
            </a:r>
            <a:endParaRPr/>
          </a:p>
        </p:txBody>
      </p:sp>
      <p:sp>
        <p:nvSpPr>
          <p:cNvPr id="233" name="Google Shape;233;p41"/>
          <p:cNvSpPr/>
          <p:nvPr/>
        </p:nvSpPr>
        <p:spPr>
          <a:xfrm>
            <a:off x="377200" y="2694650"/>
            <a:ext cx="35022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1"/>
          <p:cNvSpPr txBox="1"/>
          <p:nvPr/>
        </p:nvSpPr>
        <p:spPr>
          <a:xfrm>
            <a:off x="2498900" y="2734000"/>
            <a:ext cx="1092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 - M</a:t>
            </a:r>
            <a:endParaRPr/>
          </a:p>
        </p:txBody>
      </p:sp>
      <p:sp>
        <p:nvSpPr>
          <p:cNvPr id="235" name="Google Shape;235;p41"/>
          <p:cNvSpPr txBox="1"/>
          <p:nvPr/>
        </p:nvSpPr>
        <p:spPr>
          <a:xfrm>
            <a:off x="471475" y="2734000"/>
            <a:ext cx="1092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 - (L + M)      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6" name="Google Shape;236;p41"/>
          <p:cNvGrpSpPr/>
          <p:nvPr/>
        </p:nvGrpSpPr>
        <p:grpSpPr>
          <a:xfrm>
            <a:off x="4506925" y="2993525"/>
            <a:ext cx="1560750" cy="1482525"/>
            <a:chOff x="7501750" y="3309750"/>
            <a:chExt cx="1560750" cy="1482525"/>
          </a:xfrm>
        </p:grpSpPr>
        <p:sp>
          <p:nvSpPr>
            <p:cNvPr id="237" name="Google Shape;237;p41"/>
            <p:cNvSpPr/>
            <p:nvPr/>
          </p:nvSpPr>
          <p:spPr>
            <a:xfrm>
              <a:off x="7501750" y="3309750"/>
              <a:ext cx="497700" cy="405900"/>
            </a:xfrm>
            <a:prstGeom prst="rect">
              <a:avLst/>
            </a:prstGeom>
            <a:solidFill>
              <a:srgbClr val="7CCCC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1"/>
            <p:cNvSpPr/>
            <p:nvPr/>
          </p:nvSpPr>
          <p:spPr>
            <a:xfrm>
              <a:off x="7654150" y="3462150"/>
              <a:ext cx="497700" cy="405900"/>
            </a:xfrm>
            <a:prstGeom prst="rect">
              <a:avLst/>
            </a:prstGeom>
            <a:solidFill>
              <a:srgbClr val="A2CF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1"/>
            <p:cNvSpPr/>
            <p:nvPr/>
          </p:nvSpPr>
          <p:spPr>
            <a:xfrm>
              <a:off x="7806550" y="3614550"/>
              <a:ext cx="497700" cy="405900"/>
            </a:xfrm>
            <a:prstGeom prst="rect">
              <a:avLst/>
            </a:prstGeom>
            <a:solidFill>
              <a:srgbClr val="CECEC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7958950" y="3766950"/>
              <a:ext cx="497700" cy="405900"/>
            </a:xfrm>
            <a:prstGeom prst="rect">
              <a:avLst/>
            </a:prstGeom>
            <a:solidFill>
              <a:srgbClr val="E6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8111350" y="3919350"/>
              <a:ext cx="497700" cy="405900"/>
            </a:xfrm>
            <a:prstGeom prst="rect">
              <a:avLst/>
            </a:prstGeom>
            <a:solidFill>
              <a:srgbClr val="F5ABA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8260000" y="4081575"/>
              <a:ext cx="497700" cy="405900"/>
            </a:xfrm>
            <a:prstGeom prst="rect">
              <a:avLst/>
            </a:prstGeom>
            <a:solidFill>
              <a:srgbClr val="E6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8412400" y="4233975"/>
              <a:ext cx="497700" cy="405900"/>
            </a:xfrm>
            <a:prstGeom prst="rect">
              <a:avLst/>
            </a:prstGeom>
            <a:solidFill>
              <a:srgbClr val="CECEC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8564800" y="4386375"/>
              <a:ext cx="497700" cy="405900"/>
            </a:xfrm>
            <a:prstGeom prst="rect">
              <a:avLst/>
            </a:prstGeom>
            <a:solidFill>
              <a:srgbClr val="A2CF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" name="Google Shape;245;p41"/>
            <p:cNvCxnSpPr>
              <a:stCxn id="244" idx="2"/>
              <a:endCxn id="237" idx="1"/>
            </p:cNvCxnSpPr>
            <p:nvPr/>
          </p:nvCxnSpPr>
          <p:spPr>
            <a:xfrm flipH="1" rot="5400000">
              <a:off x="7517950" y="3496575"/>
              <a:ext cx="1279500" cy="1311900"/>
            </a:xfrm>
            <a:prstGeom prst="bentConnector4">
              <a:avLst>
                <a:gd fmla="val -18611" name="adj1"/>
                <a:gd fmla="val 118151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2"/>
          <p:cNvGrpSpPr/>
          <p:nvPr/>
        </p:nvGrpSpPr>
        <p:grpSpPr>
          <a:xfrm>
            <a:off x="-12" y="762587"/>
            <a:ext cx="4809300" cy="4049762"/>
            <a:chOff x="190364" y="577574"/>
            <a:chExt cx="5048074" cy="4250826"/>
          </a:xfrm>
        </p:grpSpPr>
        <p:pic>
          <p:nvPicPr>
            <p:cNvPr id="251" name="Google Shape;251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364" y="577574"/>
              <a:ext cx="5048074" cy="4250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42"/>
            <p:cNvSpPr/>
            <p:nvPr/>
          </p:nvSpPr>
          <p:spPr>
            <a:xfrm>
              <a:off x="2716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25182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2716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25182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42"/>
          <p:cNvSpPr/>
          <p:nvPr/>
        </p:nvSpPr>
        <p:spPr>
          <a:xfrm>
            <a:off x="1847245" y="835161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/>
          <p:nvPr/>
        </p:nvSpPr>
        <p:spPr>
          <a:xfrm>
            <a:off x="184724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/>
          <p:nvPr/>
        </p:nvSpPr>
        <p:spPr>
          <a:xfrm>
            <a:off x="398766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202653" y="2638383"/>
            <a:ext cx="417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/>
          <p:nvPr/>
        </p:nvSpPr>
        <p:spPr>
          <a:xfrm>
            <a:off x="4652248" y="3025671"/>
            <a:ext cx="3174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2"/>
          <p:cNvSpPr txBox="1"/>
          <p:nvPr>
            <p:ph type="ctrTitle"/>
          </p:nvPr>
        </p:nvSpPr>
        <p:spPr>
          <a:xfrm>
            <a:off x="338250" y="331150"/>
            <a:ext cx="41328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Standard Model, predicted changes in detection threshold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262" name="Google Shape;262;p42"/>
          <p:cNvSpPr/>
          <p:nvPr/>
        </p:nvSpPr>
        <p:spPr>
          <a:xfrm>
            <a:off x="4883075" y="2926663"/>
            <a:ext cx="417300" cy="2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43"/>
          <p:cNvGrpSpPr/>
          <p:nvPr/>
        </p:nvGrpSpPr>
        <p:grpSpPr>
          <a:xfrm>
            <a:off x="-12" y="762587"/>
            <a:ext cx="4809300" cy="4049762"/>
            <a:chOff x="190364" y="577574"/>
            <a:chExt cx="5048074" cy="4250826"/>
          </a:xfrm>
        </p:grpSpPr>
        <p:pic>
          <p:nvPicPr>
            <p:cNvPr id="268" name="Google Shape;268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364" y="577574"/>
              <a:ext cx="5048074" cy="4250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43"/>
            <p:cNvSpPr/>
            <p:nvPr/>
          </p:nvSpPr>
          <p:spPr>
            <a:xfrm>
              <a:off x="2716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3"/>
            <p:cNvSpPr/>
            <p:nvPr/>
          </p:nvSpPr>
          <p:spPr>
            <a:xfrm>
              <a:off x="25182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3"/>
            <p:cNvSpPr/>
            <p:nvPr/>
          </p:nvSpPr>
          <p:spPr>
            <a:xfrm>
              <a:off x="2716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3"/>
            <p:cNvSpPr/>
            <p:nvPr/>
          </p:nvSpPr>
          <p:spPr>
            <a:xfrm>
              <a:off x="25182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43"/>
          <p:cNvPicPr preferRelativeResize="0"/>
          <p:nvPr/>
        </p:nvPicPr>
        <p:blipFill rotWithShape="1">
          <a:blip r:embed="rId4">
            <a:alphaModFix/>
          </a:blip>
          <a:srcRect b="29240" l="65878" r="24470" t="53299"/>
          <a:stretch/>
        </p:blipFill>
        <p:spPr>
          <a:xfrm>
            <a:off x="6683658" y="960118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 rotWithShape="1">
          <a:blip r:embed="rId4">
            <a:alphaModFix/>
          </a:blip>
          <a:srcRect b="49014" l="65878" r="24470" t="33525"/>
          <a:stretch/>
        </p:blipFill>
        <p:spPr>
          <a:xfrm>
            <a:off x="4883079" y="2843287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4">
            <a:alphaModFix/>
          </a:blip>
          <a:srcRect b="48636" l="76131" r="13880" t="33525"/>
          <a:stretch/>
        </p:blipFill>
        <p:spPr>
          <a:xfrm>
            <a:off x="4939385" y="868369"/>
            <a:ext cx="1802798" cy="181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 rotWithShape="1">
          <a:blip r:embed="rId4">
            <a:alphaModFix/>
          </a:blip>
          <a:srcRect b="29239" l="75706" r="13880" t="52370"/>
          <a:stretch/>
        </p:blipFill>
        <p:spPr>
          <a:xfrm>
            <a:off x="6639069" y="2821505"/>
            <a:ext cx="1879445" cy="186705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/>
          <p:nvPr/>
        </p:nvSpPr>
        <p:spPr>
          <a:xfrm>
            <a:off x="1847245" y="835161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3"/>
          <p:cNvSpPr/>
          <p:nvPr/>
        </p:nvSpPr>
        <p:spPr>
          <a:xfrm>
            <a:off x="184724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3"/>
          <p:cNvSpPr/>
          <p:nvPr/>
        </p:nvSpPr>
        <p:spPr>
          <a:xfrm>
            <a:off x="398766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202653" y="2638383"/>
            <a:ext cx="417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3"/>
          <p:cNvSpPr/>
          <p:nvPr/>
        </p:nvSpPr>
        <p:spPr>
          <a:xfrm>
            <a:off x="4652248" y="3025671"/>
            <a:ext cx="3174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>
            <p:ph type="ctrTitle"/>
          </p:nvPr>
        </p:nvSpPr>
        <p:spPr>
          <a:xfrm>
            <a:off x="338250" y="331150"/>
            <a:ext cx="41328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Standard Model, predicted changes in detection threshold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283" name="Google Shape;283;p43"/>
          <p:cNvSpPr txBox="1"/>
          <p:nvPr>
            <p:ph type="ctrTitle"/>
          </p:nvPr>
        </p:nvSpPr>
        <p:spPr>
          <a:xfrm>
            <a:off x="5024418" y="331150"/>
            <a:ext cx="34011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Human data - Krauskopf (1982)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4883075" y="2926663"/>
            <a:ext cx="417300" cy="2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2588"/>
            <a:ext cx="4809298" cy="4049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/>
          <p:nvPr/>
        </p:nvSpPr>
        <p:spPr>
          <a:xfrm>
            <a:off x="77429" y="843473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2217765" y="843473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4"/>
          <p:cNvSpPr/>
          <p:nvPr/>
        </p:nvSpPr>
        <p:spPr>
          <a:xfrm>
            <a:off x="77429" y="2741727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4"/>
          <p:cNvSpPr/>
          <p:nvPr/>
        </p:nvSpPr>
        <p:spPr>
          <a:xfrm>
            <a:off x="2217765" y="2741727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4">
            <a:alphaModFix/>
          </a:blip>
          <a:srcRect b="29240" l="65878" r="24470" t="53299"/>
          <a:stretch/>
        </p:blipFill>
        <p:spPr>
          <a:xfrm>
            <a:off x="6683658" y="960118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4">
            <a:alphaModFix/>
          </a:blip>
          <a:srcRect b="49014" l="65878" r="24470" t="33525"/>
          <a:stretch/>
        </p:blipFill>
        <p:spPr>
          <a:xfrm>
            <a:off x="4883079" y="2843287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4">
            <a:alphaModFix/>
          </a:blip>
          <a:srcRect b="48636" l="76131" r="13880" t="33525"/>
          <a:stretch/>
        </p:blipFill>
        <p:spPr>
          <a:xfrm>
            <a:off x="4939385" y="868369"/>
            <a:ext cx="1802798" cy="181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29239" l="75706" r="13880" t="52370"/>
          <a:stretch/>
        </p:blipFill>
        <p:spPr>
          <a:xfrm>
            <a:off x="6639069" y="2821505"/>
            <a:ext cx="1879445" cy="186705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/>
          <p:nvPr/>
        </p:nvSpPr>
        <p:spPr>
          <a:xfrm rot="3402630">
            <a:off x="1957975" y="1053369"/>
            <a:ext cx="368940" cy="49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4"/>
          <p:cNvSpPr/>
          <p:nvPr/>
        </p:nvSpPr>
        <p:spPr>
          <a:xfrm>
            <a:off x="184724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398766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4"/>
          <p:cNvSpPr/>
          <p:nvPr/>
        </p:nvSpPr>
        <p:spPr>
          <a:xfrm>
            <a:off x="202653" y="2638383"/>
            <a:ext cx="417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4652248" y="3025671"/>
            <a:ext cx="3174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4"/>
          <p:cNvSpPr txBox="1"/>
          <p:nvPr>
            <p:ph type="ctrTitle"/>
          </p:nvPr>
        </p:nvSpPr>
        <p:spPr>
          <a:xfrm>
            <a:off x="338250" y="331150"/>
            <a:ext cx="41328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Standard Model, predicted changes in detection threshold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304" name="Google Shape;304;p44"/>
          <p:cNvSpPr txBox="1"/>
          <p:nvPr>
            <p:ph type="ctrTitle"/>
          </p:nvPr>
        </p:nvSpPr>
        <p:spPr>
          <a:xfrm>
            <a:off x="5024418" y="331150"/>
            <a:ext cx="3401100" cy="38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i="0" lang="en-GB" sz="1200">
                <a:solidFill>
                  <a:schemeClr val="dk1"/>
                </a:solidFill>
              </a:rPr>
              <a:t>Human data - Krauskopf (1982)</a:t>
            </a:r>
            <a:endParaRPr b="0" i="0" sz="1200">
              <a:solidFill>
                <a:schemeClr val="dk1"/>
              </a:solidFill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4883075" y="2926663"/>
            <a:ext cx="417300" cy="2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4"/>
          <p:cNvSpPr/>
          <p:nvPr/>
        </p:nvSpPr>
        <p:spPr>
          <a:xfrm rot="3402630">
            <a:off x="1900075" y="2914494"/>
            <a:ext cx="368940" cy="49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/>
          <p:nvPr/>
        </p:nvSpPr>
        <p:spPr>
          <a:xfrm rot="3402630">
            <a:off x="4041550" y="2914494"/>
            <a:ext cx="368940" cy="49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/>
          <p:nvPr/>
        </p:nvSpPr>
        <p:spPr>
          <a:xfrm rot="3403507">
            <a:off x="4276742" y="815906"/>
            <a:ext cx="275582" cy="7635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4"/>
          <p:cNvSpPr txBox="1"/>
          <p:nvPr/>
        </p:nvSpPr>
        <p:spPr>
          <a:xfrm>
            <a:off x="1257744" y="4733501"/>
            <a:ext cx="21930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i="1"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Stoughton et al</a:t>
            </a: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. (</a:t>
            </a:r>
            <a:r>
              <a:rPr i="1"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2012)</a:t>
            </a:r>
            <a:r>
              <a:rPr i="1"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 Neurosci</a:t>
            </a:r>
            <a:endParaRPr i="1" sz="1200"/>
          </a:p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Gagin et al.</a:t>
            </a:r>
            <a:r>
              <a:rPr i="1" lang="en-GB" sz="120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i="1"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2014) </a:t>
            </a:r>
            <a:r>
              <a:rPr i="1" lang="en-GB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J. Vision </a:t>
            </a:r>
            <a:endParaRPr i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800" y="771974"/>
            <a:ext cx="4479677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type="ctrTitle"/>
          </p:nvPr>
        </p:nvSpPr>
        <p:spPr>
          <a:xfrm>
            <a:off x="0" y="0"/>
            <a:ext cx="77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erbal tests</a:t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4">
            <a:alphaModFix/>
          </a:blip>
          <a:srcRect b="13287" l="48679" r="28373" t="14656"/>
          <a:stretch/>
        </p:blipFill>
        <p:spPr>
          <a:xfrm rot="-5400000">
            <a:off x="2950288" y="1188187"/>
            <a:ext cx="2652350" cy="4685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1854950" y="2204675"/>
            <a:ext cx="394200" cy="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Berlin and Kay (1969) 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NIH IRP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